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6" r:id="rId2"/>
    <p:sldId id="266" r:id="rId3"/>
    <p:sldId id="325" r:id="rId4"/>
    <p:sldId id="264" r:id="rId5"/>
    <p:sldId id="299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300" r:id="rId14"/>
    <p:sldId id="276" r:id="rId15"/>
    <p:sldId id="278" r:id="rId16"/>
    <p:sldId id="279" r:id="rId17"/>
    <p:sldId id="301" r:id="rId18"/>
    <p:sldId id="283" r:id="rId19"/>
    <p:sldId id="284" r:id="rId20"/>
    <p:sldId id="285" r:id="rId21"/>
    <p:sldId id="327" r:id="rId22"/>
    <p:sldId id="286" r:id="rId23"/>
    <p:sldId id="287" r:id="rId24"/>
    <p:sldId id="288" r:id="rId25"/>
    <p:sldId id="290" r:id="rId26"/>
    <p:sldId id="289" r:id="rId27"/>
    <p:sldId id="277" r:id="rId28"/>
    <p:sldId id="291" r:id="rId29"/>
    <p:sldId id="293" r:id="rId30"/>
    <p:sldId id="292" r:id="rId31"/>
    <p:sldId id="294" r:id="rId32"/>
    <p:sldId id="296" r:id="rId33"/>
    <p:sldId id="328" r:id="rId34"/>
    <p:sldId id="329" r:id="rId35"/>
    <p:sldId id="297" r:id="rId36"/>
    <p:sldId id="298" r:id="rId37"/>
    <p:sldId id="302" r:id="rId38"/>
    <p:sldId id="303" r:id="rId39"/>
    <p:sldId id="304" r:id="rId40"/>
    <p:sldId id="305" r:id="rId41"/>
    <p:sldId id="306" r:id="rId42"/>
    <p:sldId id="307" r:id="rId43"/>
    <p:sldId id="309" r:id="rId44"/>
    <p:sldId id="310" r:id="rId45"/>
    <p:sldId id="311" r:id="rId46"/>
    <p:sldId id="312" r:id="rId47"/>
    <p:sldId id="313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30" r:id="rId60"/>
    <p:sldId id="334" r:id="rId61"/>
    <p:sldId id="335" r:id="rId62"/>
    <p:sldId id="331" r:id="rId63"/>
    <p:sldId id="332" r:id="rId64"/>
    <p:sldId id="265" r:id="rId65"/>
    <p:sldId id="333" r:id="rId66"/>
    <p:sldId id="308" r:id="rId67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A5252"/>
    <a:srgbClr val="CFCFCF"/>
    <a:srgbClr val="E2E2E2"/>
    <a:srgbClr val="5E7594"/>
    <a:srgbClr val="C9DBFF"/>
    <a:srgbClr val="6D9EFF"/>
    <a:srgbClr val="EB7321"/>
    <a:srgbClr val="C7A1E3"/>
    <a:srgbClr val="F094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71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462" y="108"/>
      </p:cViewPr>
      <p:guideLst>
        <p:guide orient="horz" pos="213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5" d="100"/>
          <a:sy n="85" d="100"/>
        </p:scale>
        <p:origin x="295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92C0F9-CB46-45DB-AF03-31918AE92731}" type="datetimeFigureOut">
              <a:rPr lang="en-NL" smtClean="0"/>
              <a:t>04/12/2022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31199-BEED-4437-B88D-EEBA265C7A27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53579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40E95-426B-4B13-BD0C-E1AF377A77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E63CDB-C609-42D7-A7DD-9FD688E9B7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FC3E307A-2904-4311-AF5B-6A8D5A4B0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900720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BDCC9-7C0C-47C3-B9B4-FD75DF053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78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0D6EEC-0DAE-4133-8662-B6C751D486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A2B804A6-E560-4820-8192-04BB70267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52834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35003A-9D94-43CF-BF4E-F05C244CD1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E80905-466C-4B91-BE64-4032D31751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589F9155-8372-49F3-899D-27557EA71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770323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A63F530-695E-4864-8D1A-1377123FAAA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266825"/>
            <a:ext cx="11520000" cy="25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tIns="90000" bIns="9000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</a:defRPr>
            </a:lvl1pPr>
            <a:lvl2pPr marL="457200" indent="0">
              <a:buNone/>
              <a:defRPr>
                <a:latin typeface="Fira Code" panose="020B0809050000020004" pitchFamily="49" charset="0"/>
                <a:ea typeface="Fira Code" panose="020B0809050000020004" pitchFamily="49" charset="0"/>
              </a:defRPr>
            </a:lvl2pPr>
            <a:lvl3pPr marL="914400" indent="0">
              <a:buNone/>
              <a:defRPr>
                <a:latin typeface="Fira Code" panose="020B0809050000020004" pitchFamily="49" charset="0"/>
                <a:ea typeface="Fira Code" panose="020B0809050000020004" pitchFamily="49" charset="0"/>
              </a:defRPr>
            </a:lvl3pPr>
            <a:lvl4pPr marL="1371600" indent="0">
              <a:buNone/>
              <a:defRPr>
                <a:latin typeface="Fira Code" panose="020B0809050000020004" pitchFamily="49" charset="0"/>
                <a:ea typeface="Fira Code" panose="020B0809050000020004" pitchFamily="49" charset="0"/>
              </a:defRPr>
            </a:lvl4pPr>
            <a:lvl5pPr marL="1828800" indent="0">
              <a:buNone/>
              <a:defRPr>
                <a:latin typeface="Fira Code" panose="020B0809050000020004" pitchFamily="49" charset="0"/>
                <a:ea typeface="Fira Code" panose="020B08090500000200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B1A47-F1D2-4BAE-AA3A-A8DDEB7F4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rgbClr val="5E7594"/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8DE846-406D-49F7-AD76-85B3B7550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4038599"/>
            <a:ext cx="11520000" cy="2138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827AEA6-0566-4F91-B176-9B3C74919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9" y="241200"/>
            <a:ext cx="11519999" cy="57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4940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228AF-581F-49F0-98F5-CCAD00F52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41200"/>
            <a:ext cx="11520000" cy="5778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E715F-8C9B-45F6-8E33-5CA42774C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1028700"/>
            <a:ext cx="11520000" cy="51482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9106A40-8993-4FED-A30F-AAB74F433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73097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44036-1366-4E3F-A3D7-F9660D81C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C5190-CCB5-46EC-B9D0-664FFDE3F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86ACEAFB-9C12-430E-8663-D4C0ADBF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71757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F3306-E44E-4493-94BB-57ED27FAE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200"/>
            <a:ext cx="10515600" cy="5778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206B-513F-4430-BA2B-36D7ACD510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E6A6D-1BDD-414A-9A08-6B60A4CC4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8DF0F8AB-81D6-4F0F-A388-0CD9DC6B7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70773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AAAD6-8C39-46A8-B47D-265C2C9E4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623FC-B21D-4D95-8EB5-72191BEE0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6444A1-E9DA-42B0-894F-54327ED98A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5274C3-A14B-4108-A71A-DA09C58F09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87C00C-6DE8-4F35-9F98-41A39BAFEC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D658B4F5-4D4E-4D68-8785-1D952DF15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79429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99D5D-195D-40AA-811E-8ABF7DC98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9" y="241200"/>
            <a:ext cx="11519999" cy="5016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AFC1F221-5C76-4187-B23F-9FDF6A7A2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13390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125111C-1DD4-40A6-8708-64BEA2406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27635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1C442-05CB-4982-B6B1-12F82DE9B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40A99-1A66-457F-A9AC-42877008D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B3F4EB-E380-47EF-8A4B-C58F1CCEEE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64EBB94-0763-4DD0-85C2-A9EB1F334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088503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84064-37FC-41A6-8740-BDB4C0BB8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D9100F-1819-4EC9-8BC7-05E70477EE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05EFD3-C5C7-4FAC-A022-C35DECB87C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4641B67B-3FC3-4B3D-B6A6-CF611BAD6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50326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754358-2C19-4339-B6FB-4FB69776E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000" y="1019175"/>
            <a:ext cx="11520000" cy="5157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ADD7E895-A571-42D5-B103-C30BD1BDE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85EE1CCF-044B-4E1E-B9BC-5D6368BFC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9" y="241200"/>
            <a:ext cx="11519999" cy="501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2709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002060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600"/>
        </a:spcBef>
        <a:buFont typeface="Arial" panose="020B0604020202020204" pitchFamily="34" charset="0"/>
        <a:buChar char="•"/>
        <a:defRPr sz="3200" kern="1200">
          <a:solidFill>
            <a:srgbClr val="00206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4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4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303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bastiaanZ/pypethon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linkedin.com/in/sebastiaanzeeff/" TargetMode="External"/><Relationship Id="rId7" Type="http://schemas.openxmlformats.org/officeDocument/2006/relationships/image" Target="../media/image4.png"/><Relationship Id="rId12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2.png"/><Relationship Id="rId5" Type="http://schemas.openxmlformats.org/officeDocument/2006/relationships/hyperlink" Target="https://twitter.com/SebastiaanZeeff" TargetMode="External"/><Relationship Id="rId10" Type="http://schemas.openxmlformats.org/officeDocument/2006/relationships/image" Target="../media/image7.png"/><Relationship Id="rId4" Type="http://schemas.openxmlformats.org/officeDocument/2006/relationships/hyperlink" Target="https://discord.com/invite/python" TargetMode="External"/><Relationship Id="rId9" Type="http://schemas.openxmlformats.org/officeDocument/2006/relationships/image" Target="../media/image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77DD53C-C5F1-43C0-9CE5-81C342ABE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889" y="4177611"/>
            <a:ext cx="2240861" cy="2240861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AE2B5174-F1A5-45D7-AD9D-226C121055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250" y="1523999"/>
            <a:ext cx="11239500" cy="927789"/>
          </a:xfrm>
        </p:spPr>
        <p:txBody>
          <a:bodyPr/>
          <a:lstStyle/>
          <a:p>
            <a:pPr algn="l"/>
            <a:r>
              <a:rPr lang="en-GB" sz="6600" dirty="0"/>
              <a:t>Demystifying Python’s Internals</a:t>
            </a:r>
            <a:endParaRPr lang="en-NL" sz="6600" dirty="0"/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D164FFC1-1963-45BD-9967-17521F9FA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6250" y="2482294"/>
            <a:ext cx="11315700" cy="710512"/>
          </a:xfrm>
        </p:spPr>
        <p:txBody>
          <a:bodyPr>
            <a:normAutofit/>
          </a:bodyPr>
          <a:lstStyle/>
          <a:p>
            <a:pPr algn="l"/>
            <a:r>
              <a:rPr lang="en-GB" sz="4000" dirty="0"/>
              <a:t>Diving into </a:t>
            </a:r>
            <a:r>
              <a:rPr lang="en-GB" sz="4000" dirty="0" err="1"/>
              <a:t>CPython</a:t>
            </a:r>
            <a:r>
              <a:rPr lang="en-GB" sz="4000" dirty="0"/>
              <a:t> by implementing a pipe operator</a:t>
            </a:r>
            <a:endParaRPr lang="en-NL" sz="4000" dirty="0"/>
          </a:p>
        </p:txBody>
      </p:sp>
      <p:sp>
        <p:nvSpPr>
          <p:cNvPr id="15" name="Subtitle 13">
            <a:extLst>
              <a:ext uri="{FF2B5EF4-FFF2-40B4-BE49-F238E27FC236}">
                <a16:creationId xmlns:a16="http://schemas.microsoft.com/office/drawing/2014/main" id="{67DD901C-0243-4BE2-A011-012F3888FE8D}"/>
              </a:ext>
            </a:extLst>
          </p:cNvPr>
          <p:cNvSpPr txBox="1">
            <a:spLocks/>
          </p:cNvSpPr>
          <p:nvPr/>
        </p:nvSpPr>
        <p:spPr>
          <a:xfrm>
            <a:off x="476250" y="4991100"/>
            <a:ext cx="10191750" cy="12900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4400" b="1" dirty="0"/>
              <a:t>Sebastiaan Zeeff</a:t>
            </a:r>
          </a:p>
          <a:p>
            <a:pPr algn="l">
              <a:spcBef>
                <a:spcPts val="0"/>
              </a:spcBef>
            </a:pPr>
            <a:r>
              <a:rPr lang="en-GB" sz="3600" dirty="0" err="1"/>
              <a:t>PyCon</a:t>
            </a:r>
            <a:r>
              <a:rPr lang="en-GB" sz="3600" dirty="0"/>
              <a:t> DE &amp; </a:t>
            </a:r>
            <a:r>
              <a:rPr lang="en-GB" sz="3600" dirty="0" err="1"/>
              <a:t>PyData</a:t>
            </a:r>
            <a:r>
              <a:rPr lang="en-GB" sz="3600" dirty="0"/>
              <a:t> Berlin 2022</a:t>
            </a:r>
            <a:endParaRPr lang="en-NL" sz="3600" dirty="0"/>
          </a:p>
        </p:txBody>
      </p:sp>
    </p:spTree>
    <p:extLst>
      <p:ext uri="{BB962C8B-B14F-4D97-AF65-F5344CB8AC3E}">
        <p14:creationId xmlns:p14="http://schemas.microsoft.com/office/powerpoint/2010/main" val="1719961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58A0B-80F2-4C8F-B5F9-642D64A6C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I: From Source Code to Abstract Syntax Tree (AST)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F7D6A3-7575-4349-9D73-6240A5AE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003B3A-784D-4567-8776-90FE26A1F662}"/>
              </a:ext>
            </a:extLst>
          </p:cNvPr>
          <p:cNvSpPr txBox="1"/>
          <p:nvPr/>
        </p:nvSpPr>
        <p:spPr>
          <a:xfrm>
            <a:off x="336000" y="3247646"/>
            <a:ext cx="3557270" cy="829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tIns="90000" bIns="90000" rtlCol="0" anchor="ctr">
            <a:noAutofit/>
          </a:bodyPr>
          <a:lstStyle/>
          <a:p>
            <a:pPr algn="ctr"/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10 |&gt; double</a:t>
            </a:r>
            <a:endParaRPr lang="en-NL" sz="3200" dirty="0">
              <a:solidFill>
                <a:schemeClr val="bg1">
                  <a:lumMod val="9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87F248-EA7C-4A91-9262-E85101429377}"/>
              </a:ext>
            </a:extLst>
          </p:cNvPr>
          <p:cNvCxnSpPr>
            <a:cxnSpLocks/>
          </p:cNvCxnSpPr>
          <p:nvPr/>
        </p:nvCxnSpPr>
        <p:spPr>
          <a:xfrm>
            <a:off x="4097519" y="3662307"/>
            <a:ext cx="1577418" cy="0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1C0739-A1F9-40CA-81BF-ED093844DC59}"/>
              </a:ext>
            </a:extLst>
          </p:cNvPr>
          <p:cNvGrpSpPr/>
          <p:nvPr/>
        </p:nvGrpSpPr>
        <p:grpSpPr>
          <a:xfrm>
            <a:off x="5832048" y="1234907"/>
            <a:ext cx="6010253" cy="4854801"/>
            <a:chOff x="6096000" y="1461155"/>
            <a:chExt cx="6010253" cy="4854801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20809033-CAE4-41E1-B870-964ED214B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96000" y="1541128"/>
              <a:ext cx="6010253" cy="469485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3915F0C-F8E3-4119-B0D0-CB87501BE552}"/>
                </a:ext>
              </a:extLst>
            </p:cNvPr>
            <p:cNvSpPr/>
            <p:nvPr/>
          </p:nvSpPr>
          <p:spPr>
            <a:xfrm>
              <a:off x="6096000" y="1461155"/>
              <a:ext cx="6010253" cy="485480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447485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BAA86-7801-4F59-8BBB-60355F540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Tokenization: from raw text to a stream of tokens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D9FFBD-029A-44EF-952E-4C1A37068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F00085-F792-43E6-A5E3-9CC4D6B919C9}"/>
              </a:ext>
            </a:extLst>
          </p:cNvPr>
          <p:cNvSpPr txBox="1"/>
          <p:nvPr/>
        </p:nvSpPr>
        <p:spPr>
          <a:xfrm>
            <a:off x="1498634" y="2466975"/>
            <a:ext cx="9209971" cy="19041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lIns="252000" tIns="144000" rIns="144000" bIns="144000" rtlCol="0" anchor="ctr">
            <a:noAutofit/>
          </a:bodyPr>
          <a:lstStyle/>
          <a:p>
            <a:pPr algn="ctr"/>
            <a:r>
              <a:rPr lang="en-GB" sz="7200" spc="1440" dirty="0">
                <a:solidFill>
                  <a:schemeClr val="bg1">
                    <a:lumMod val="9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10 |&gt; double</a:t>
            </a:r>
            <a:endParaRPr lang="en-NL" sz="7200" spc="1440" dirty="0">
              <a:solidFill>
                <a:schemeClr val="bg1">
                  <a:lumMod val="9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E2B0999-734B-4DBD-9D96-08FBED5E056E}"/>
              </a:ext>
            </a:extLst>
          </p:cNvPr>
          <p:cNvGrpSpPr/>
          <p:nvPr/>
        </p:nvGrpSpPr>
        <p:grpSpPr>
          <a:xfrm>
            <a:off x="1638391" y="2588841"/>
            <a:ext cx="8874034" cy="480868"/>
            <a:chOff x="1638391" y="2474541"/>
            <a:chExt cx="8874034" cy="480868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3FB8E4C-0931-49E0-AC46-6BA41CA9A4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8391" y="2548204"/>
              <a:ext cx="8874034" cy="15322"/>
            </a:xfrm>
            <a:prstGeom prst="line">
              <a:avLst/>
            </a:prstGeom>
            <a:ln w="177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B0DE653-1265-42D3-AF29-C422AFDC28B5}"/>
                </a:ext>
              </a:extLst>
            </p:cNvPr>
            <p:cNvGrpSpPr/>
            <p:nvPr/>
          </p:nvGrpSpPr>
          <p:grpSpPr>
            <a:xfrm>
              <a:off x="1714591" y="2474541"/>
              <a:ext cx="8708763" cy="480868"/>
              <a:chOff x="1714591" y="2474541"/>
              <a:chExt cx="8708763" cy="480868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455E06D-27A7-4EEF-A0CA-9CB58551227F}"/>
                  </a:ext>
                </a:extLst>
              </p:cNvPr>
              <p:cNvCxnSpPr/>
              <p:nvPr/>
            </p:nvCxnSpPr>
            <p:spPr>
              <a:xfrm>
                <a:off x="171459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6FC6273-18F9-41D5-9FE5-525A688C8AA5}"/>
                  </a:ext>
                </a:extLst>
              </p:cNvPr>
              <p:cNvCxnSpPr/>
              <p:nvPr/>
            </p:nvCxnSpPr>
            <p:spPr>
              <a:xfrm>
                <a:off x="244032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7C9E1BDF-8EFE-461E-8393-1ACEF2E06692}"/>
                  </a:ext>
                </a:extLst>
              </p:cNvPr>
              <p:cNvCxnSpPr/>
              <p:nvPr/>
            </p:nvCxnSpPr>
            <p:spPr>
              <a:xfrm>
                <a:off x="316605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9EB0FBB0-8EB7-450F-9FD1-CFF79A183E5E}"/>
                  </a:ext>
                </a:extLst>
              </p:cNvPr>
              <p:cNvCxnSpPr/>
              <p:nvPr/>
            </p:nvCxnSpPr>
            <p:spPr>
              <a:xfrm>
                <a:off x="389178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74C8AFC-0500-455D-8F73-BF44A9ADDE8E}"/>
                  </a:ext>
                </a:extLst>
              </p:cNvPr>
              <p:cNvCxnSpPr/>
              <p:nvPr/>
            </p:nvCxnSpPr>
            <p:spPr>
              <a:xfrm>
                <a:off x="461751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128EC99-7CC9-4036-A98F-03BD86637BB4}"/>
                  </a:ext>
                </a:extLst>
              </p:cNvPr>
              <p:cNvCxnSpPr/>
              <p:nvPr/>
            </p:nvCxnSpPr>
            <p:spPr>
              <a:xfrm>
                <a:off x="534324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251206D-25F2-4D3D-85C9-45908B2CA6D1}"/>
                  </a:ext>
                </a:extLst>
              </p:cNvPr>
              <p:cNvCxnSpPr/>
              <p:nvPr/>
            </p:nvCxnSpPr>
            <p:spPr>
              <a:xfrm>
                <a:off x="606897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9A7E3AB-C8F0-4C50-A585-9AF7EBEA56BF}"/>
                  </a:ext>
                </a:extLst>
              </p:cNvPr>
              <p:cNvCxnSpPr/>
              <p:nvPr/>
            </p:nvCxnSpPr>
            <p:spPr>
              <a:xfrm>
                <a:off x="679470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E9A730B-73A6-4DFD-BE2C-0C28729A9102}"/>
                  </a:ext>
                </a:extLst>
              </p:cNvPr>
              <p:cNvCxnSpPr/>
              <p:nvPr/>
            </p:nvCxnSpPr>
            <p:spPr>
              <a:xfrm>
                <a:off x="752043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D512776-4473-4545-B5AC-70826D907A4B}"/>
                  </a:ext>
                </a:extLst>
              </p:cNvPr>
              <p:cNvCxnSpPr/>
              <p:nvPr/>
            </p:nvCxnSpPr>
            <p:spPr>
              <a:xfrm>
                <a:off x="824616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0B4A308-6EE1-4B24-A3CC-FBF9768E750B}"/>
                  </a:ext>
                </a:extLst>
              </p:cNvPr>
              <p:cNvCxnSpPr/>
              <p:nvPr/>
            </p:nvCxnSpPr>
            <p:spPr>
              <a:xfrm>
                <a:off x="897189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8D57AC9-3ADC-4766-A297-ACBEE2EF3944}"/>
                  </a:ext>
                </a:extLst>
              </p:cNvPr>
              <p:cNvCxnSpPr/>
              <p:nvPr/>
            </p:nvCxnSpPr>
            <p:spPr>
              <a:xfrm>
                <a:off x="969762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1A067C60-69C8-4C65-AA9C-585E8E435030}"/>
                  </a:ext>
                </a:extLst>
              </p:cNvPr>
              <p:cNvCxnSpPr/>
              <p:nvPr/>
            </p:nvCxnSpPr>
            <p:spPr>
              <a:xfrm>
                <a:off x="10423354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0BF9072-6A2D-439D-A64E-84296576AA69}"/>
              </a:ext>
            </a:extLst>
          </p:cNvPr>
          <p:cNvGrpSpPr/>
          <p:nvPr/>
        </p:nvGrpSpPr>
        <p:grpSpPr>
          <a:xfrm>
            <a:off x="1638391" y="3737224"/>
            <a:ext cx="1611803" cy="480868"/>
            <a:chOff x="1638391" y="3651499"/>
            <a:chExt cx="1611803" cy="480868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6579784-243D-41A9-9BA1-8EB43706A34D}"/>
                </a:ext>
              </a:extLst>
            </p:cNvPr>
            <p:cNvCxnSpPr>
              <a:cxnSpLocks/>
            </p:cNvCxnSpPr>
            <p:nvPr/>
          </p:nvCxnSpPr>
          <p:spPr>
            <a:xfrm>
              <a:off x="1638391" y="4044264"/>
              <a:ext cx="1611803" cy="0"/>
            </a:xfrm>
            <a:prstGeom prst="line">
              <a:avLst/>
            </a:prstGeom>
            <a:ln w="1778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03D2D31-80FD-4705-933B-4FBAAA039B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4591" y="3651499"/>
              <a:ext cx="0" cy="480868"/>
            </a:xfrm>
            <a:prstGeom prst="line">
              <a:avLst/>
            </a:prstGeom>
            <a:ln w="1778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67DB128-13EB-4757-90D3-9D4C804AC6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6051" y="3651499"/>
              <a:ext cx="0" cy="480868"/>
            </a:xfrm>
            <a:prstGeom prst="line">
              <a:avLst/>
            </a:prstGeom>
            <a:ln w="1778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EB17066-8F9C-424F-92CA-741C1A9E90EE}"/>
              </a:ext>
            </a:extLst>
          </p:cNvPr>
          <p:cNvGrpSpPr/>
          <p:nvPr/>
        </p:nvGrpSpPr>
        <p:grpSpPr>
          <a:xfrm>
            <a:off x="3802084" y="3737224"/>
            <a:ext cx="1627166" cy="480868"/>
            <a:chOff x="3802084" y="3651499"/>
            <a:chExt cx="1627166" cy="480868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1063AA9-6AA4-4DFE-B352-0825941BF0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91781" y="3651499"/>
              <a:ext cx="0" cy="480868"/>
            </a:xfrm>
            <a:prstGeom prst="line">
              <a:avLst/>
            </a:prstGeom>
            <a:ln w="177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A9BAA34-4688-4500-B483-65CD4D6EDA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3241" y="3651499"/>
              <a:ext cx="0" cy="480868"/>
            </a:xfrm>
            <a:prstGeom prst="line">
              <a:avLst/>
            </a:prstGeom>
            <a:ln w="177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31725F7-72BF-4E10-AAAC-C424480D356B}"/>
                </a:ext>
              </a:extLst>
            </p:cNvPr>
            <p:cNvCxnSpPr>
              <a:cxnSpLocks/>
            </p:cNvCxnSpPr>
            <p:nvPr/>
          </p:nvCxnSpPr>
          <p:spPr>
            <a:xfrm>
              <a:off x="3802084" y="4041882"/>
              <a:ext cx="1627166" cy="3862"/>
            </a:xfrm>
            <a:prstGeom prst="line">
              <a:avLst/>
            </a:prstGeom>
            <a:ln w="177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55322ED-41F4-4AB6-8C45-5B618B375259}"/>
              </a:ext>
            </a:extLst>
          </p:cNvPr>
          <p:cNvGrpSpPr/>
          <p:nvPr/>
        </p:nvGrpSpPr>
        <p:grpSpPr>
          <a:xfrm>
            <a:off x="5981140" y="3737224"/>
            <a:ext cx="4531285" cy="480868"/>
            <a:chOff x="5981140" y="3651499"/>
            <a:chExt cx="4531285" cy="480868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50552B5-1541-43CA-951A-C0A3779938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8971" y="3651499"/>
              <a:ext cx="0" cy="480868"/>
            </a:xfrm>
            <a:prstGeom prst="line">
              <a:avLst/>
            </a:prstGeom>
            <a:ln w="177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9794B3B-B5BD-4EF8-8291-D15E517753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3354" y="3651499"/>
              <a:ext cx="0" cy="480868"/>
            </a:xfrm>
            <a:prstGeom prst="line">
              <a:avLst/>
            </a:prstGeom>
            <a:ln w="177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9558BC5-5512-40A9-833A-8785C4391635}"/>
                </a:ext>
              </a:extLst>
            </p:cNvPr>
            <p:cNvCxnSpPr>
              <a:cxnSpLocks/>
            </p:cNvCxnSpPr>
            <p:nvPr/>
          </p:nvCxnSpPr>
          <p:spPr>
            <a:xfrm>
              <a:off x="5981140" y="4044264"/>
              <a:ext cx="4531285" cy="0"/>
            </a:xfrm>
            <a:prstGeom prst="line">
              <a:avLst/>
            </a:prstGeom>
            <a:ln w="177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5500DA2-D7A2-4E73-BD03-604FEA80520D}"/>
              </a:ext>
            </a:extLst>
          </p:cNvPr>
          <p:cNvGrpSpPr/>
          <p:nvPr/>
        </p:nvGrpSpPr>
        <p:grpSpPr>
          <a:xfrm>
            <a:off x="1149111" y="4279948"/>
            <a:ext cx="1744388" cy="2085103"/>
            <a:chOff x="1149111" y="4279948"/>
            <a:chExt cx="1744388" cy="2085103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D0C98212-26E1-4EC4-886A-605C388BD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1305" y="4279948"/>
              <a:ext cx="419016" cy="968961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054C744-AFC8-475A-8516-686A228DB0A7}"/>
                </a:ext>
              </a:extLst>
            </p:cNvPr>
            <p:cNvSpPr txBox="1"/>
            <p:nvPr/>
          </p:nvSpPr>
          <p:spPr>
            <a:xfrm>
              <a:off x="1149111" y="5287833"/>
              <a:ext cx="1744388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200" b="1" dirty="0">
                  <a:solidFill>
                    <a:srgbClr val="002060"/>
                  </a:solidFill>
                </a:rPr>
                <a:t>NUMBER</a:t>
              </a:r>
            </a:p>
            <a:p>
              <a:pPr algn="ctr"/>
              <a:r>
                <a:rPr lang="en-GB" sz="3200" b="1" dirty="0">
                  <a:solidFill>
                    <a:srgbClr val="002060"/>
                  </a:solidFill>
                </a:rPr>
                <a:t>token</a:t>
              </a:r>
              <a:endParaRPr lang="en-NL" sz="3200" b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DDD5BE2-7AB5-4B24-8E21-A311A587BBFE}"/>
              </a:ext>
            </a:extLst>
          </p:cNvPr>
          <p:cNvGrpSpPr/>
          <p:nvPr/>
        </p:nvGrpSpPr>
        <p:grpSpPr>
          <a:xfrm>
            <a:off x="8314941" y="4279948"/>
            <a:ext cx="1263487" cy="2085103"/>
            <a:chOff x="7857740" y="4279948"/>
            <a:chExt cx="1263487" cy="2085103"/>
          </a:xfrm>
        </p:grpSpPr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A3BC98D9-4736-4C70-BE4D-E44BCADC25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69718" y="4279948"/>
              <a:ext cx="419016" cy="968961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706BA4A-5263-4D76-A74A-946023E8D5EF}"/>
                </a:ext>
              </a:extLst>
            </p:cNvPr>
            <p:cNvSpPr txBox="1"/>
            <p:nvPr/>
          </p:nvSpPr>
          <p:spPr>
            <a:xfrm>
              <a:off x="7857740" y="5287833"/>
              <a:ext cx="126348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200" b="1" dirty="0">
                  <a:solidFill>
                    <a:srgbClr val="002060"/>
                  </a:solidFill>
                </a:rPr>
                <a:t>NAME</a:t>
              </a:r>
            </a:p>
            <a:p>
              <a:pPr algn="ctr"/>
              <a:r>
                <a:rPr lang="en-GB" sz="3200" b="1" dirty="0">
                  <a:solidFill>
                    <a:srgbClr val="002060"/>
                  </a:solidFill>
                </a:rPr>
                <a:t>token</a:t>
              </a:r>
              <a:endParaRPr lang="en-NL" sz="3200" b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DB3AC4C-6500-4FF5-AD32-03322B318DF6}"/>
              </a:ext>
            </a:extLst>
          </p:cNvPr>
          <p:cNvGrpSpPr/>
          <p:nvPr/>
        </p:nvGrpSpPr>
        <p:grpSpPr>
          <a:xfrm>
            <a:off x="4539520" y="4279948"/>
            <a:ext cx="1156856" cy="2085103"/>
            <a:chOff x="4539520" y="4279948"/>
            <a:chExt cx="1156856" cy="2085103"/>
          </a:xfrm>
        </p:grpSpPr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DD2A3E6-F8B9-43E2-AA08-DD93C38DD1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21932" y="4279948"/>
              <a:ext cx="419016" cy="968961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93CE97D-6A1F-49F5-8C60-7822E6295296}"/>
                </a:ext>
              </a:extLst>
            </p:cNvPr>
            <p:cNvSpPr txBox="1"/>
            <p:nvPr/>
          </p:nvSpPr>
          <p:spPr>
            <a:xfrm>
              <a:off x="4539520" y="5287833"/>
              <a:ext cx="115685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200" b="1" dirty="0">
                  <a:solidFill>
                    <a:srgbClr val="002060"/>
                  </a:solidFill>
                </a:rPr>
                <a:t>???</a:t>
              </a:r>
            </a:p>
            <a:p>
              <a:pPr algn="ctr"/>
              <a:r>
                <a:rPr lang="en-GB" sz="3200" b="1" dirty="0">
                  <a:solidFill>
                    <a:srgbClr val="002060"/>
                  </a:solidFill>
                </a:rPr>
                <a:t>token</a:t>
              </a:r>
              <a:endParaRPr lang="en-NL" sz="3200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850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83A078-042F-4E6F-A06A-50EBB03AB3D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648461"/>
            <a:ext cx="11520000" cy="287591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nl-NL" sz="2400" dirty="0">
                <a:solidFill>
                  <a:schemeClr val="bg1">
                    <a:lumMod val="65000"/>
                  </a:schemeClr>
                </a:solidFill>
              </a:rPr>
              <a:t># (...)</a:t>
            </a:r>
          </a:p>
          <a:p>
            <a:r>
              <a:rPr lang="nl-NL" sz="2400" dirty="0"/>
              <a:t>ATEQUAL                 '@='</a:t>
            </a:r>
          </a:p>
          <a:p>
            <a:r>
              <a:rPr lang="nl-NL" sz="2400" dirty="0"/>
              <a:t>RARROW                  '-&gt;'</a:t>
            </a:r>
          </a:p>
          <a:p>
            <a:r>
              <a:rPr lang="nl-NL" sz="2400" dirty="0"/>
              <a:t>ELLIPSIS                '...'</a:t>
            </a:r>
          </a:p>
          <a:p>
            <a:r>
              <a:rPr lang="nl-NL" sz="2400" dirty="0"/>
              <a:t>COLONEQUAL              ':='</a:t>
            </a:r>
          </a:p>
          <a:p>
            <a:r>
              <a:rPr lang="nl-NL" sz="2400" dirty="0"/>
              <a:t>VBARGREATER             '|&gt;'</a:t>
            </a:r>
            <a:endParaRPr lang="en-NL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F12F0-F54B-4A98-B3B0-0CD0F191E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E34AB8-208E-4F3E-A0DC-E7C9E0956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77455"/>
            <a:ext cx="11520000" cy="5796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File: </a:t>
            </a:r>
            <a:r>
              <a:rPr lang="en-GB" dirty="0"/>
              <a:t>Grammar/Tokens</a:t>
            </a:r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5BC3B-B1E9-4F40-BC6B-DF67A8085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Tokenization: Add a token for the operator</a:t>
            </a:r>
            <a:endParaRPr lang="en-NL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EE5F6A-11C8-4B34-9118-68C277DA8DA5}"/>
              </a:ext>
            </a:extLst>
          </p:cNvPr>
          <p:cNvGrpSpPr/>
          <p:nvPr/>
        </p:nvGrpSpPr>
        <p:grpSpPr>
          <a:xfrm>
            <a:off x="259799" y="4718687"/>
            <a:ext cx="11596200" cy="1569716"/>
            <a:chOff x="259799" y="4804412"/>
            <a:chExt cx="11596200" cy="1569716"/>
          </a:xfrm>
        </p:grpSpPr>
        <p:sp>
          <p:nvSpPr>
            <p:cNvPr id="9" name="Content Placeholder 5">
              <a:extLst>
                <a:ext uri="{FF2B5EF4-FFF2-40B4-BE49-F238E27FC236}">
                  <a16:creationId xmlns:a16="http://schemas.microsoft.com/office/drawing/2014/main" id="{96B11108-B918-44FF-8C1B-3B1DE056A376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4804412"/>
              <a:ext cx="9798599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$ </a:t>
              </a:r>
              <a:r>
                <a:rPr lang="en-GB" sz="2400" dirty="0"/>
                <a:t>make regen-token</a:t>
              </a:r>
              <a:endParaRPr lang="en-NL" sz="2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80F4C2-7754-40F4-BC78-C22A5C90792E}"/>
                </a:ext>
              </a:extLst>
            </p:cNvPr>
            <p:cNvSpPr txBox="1"/>
            <p:nvPr/>
          </p:nvSpPr>
          <p:spPr>
            <a:xfrm>
              <a:off x="259799" y="4881254"/>
              <a:ext cx="17716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Linux/Mac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  <p:sp>
          <p:nvSpPr>
            <p:cNvPr id="11" name="Content Placeholder 5">
              <a:extLst>
                <a:ext uri="{FF2B5EF4-FFF2-40B4-BE49-F238E27FC236}">
                  <a16:creationId xmlns:a16="http://schemas.microsoft.com/office/drawing/2014/main" id="{786F80F6-17EE-4106-B95A-967663FA9EC3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5721350"/>
              <a:ext cx="9798599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&gt; </a:t>
              </a:r>
              <a:r>
                <a:rPr lang="en-GB" sz="2400" dirty="0" err="1"/>
                <a:t>PCBuild</a:t>
              </a:r>
              <a:r>
                <a:rPr lang="en-GB" sz="2400" dirty="0"/>
                <a:t>\build.bat --regen</a:t>
              </a:r>
              <a:endParaRPr lang="en-NL" sz="24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2F39C7-EE4F-4AC2-B451-F85D840F2FF4}"/>
                </a:ext>
              </a:extLst>
            </p:cNvPr>
            <p:cNvSpPr txBox="1"/>
            <p:nvPr/>
          </p:nvSpPr>
          <p:spPr>
            <a:xfrm>
              <a:off x="259799" y="5786129"/>
              <a:ext cx="15826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Windows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740715C-7529-4BBA-BB40-A624B532DE08}"/>
              </a:ext>
            </a:extLst>
          </p:cNvPr>
          <p:cNvSpPr txBox="1">
            <a:spLocks/>
          </p:cNvSpPr>
          <p:nvPr/>
        </p:nvSpPr>
        <p:spPr>
          <a:xfrm>
            <a:off x="429170" y="3936369"/>
            <a:ext cx="9798599" cy="50355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90000" rIns="91440" bIns="9000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NL" sz="2400" dirty="0"/>
          </a:p>
        </p:txBody>
      </p:sp>
    </p:spTree>
    <p:extLst>
      <p:ext uri="{BB962C8B-B14F-4D97-AF65-F5344CB8AC3E}">
        <p14:creationId xmlns:p14="http://schemas.microsoft.com/office/powerpoint/2010/main" val="185019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707C2-4875-484D-B58C-06C5E6086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1: Progress</a:t>
            </a: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5F7FA8-33DD-4ACD-9722-4BC632F21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17965" y="750229"/>
            <a:ext cx="9156072" cy="364420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C3F0ED-70A8-4431-8E1D-A8DC61EBD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944EE2-2F8C-41DE-ACBE-FA3311EA30AB}"/>
              </a:ext>
            </a:extLst>
          </p:cNvPr>
          <p:cNvSpPr txBox="1"/>
          <p:nvPr/>
        </p:nvSpPr>
        <p:spPr>
          <a:xfrm>
            <a:off x="2109457" y="4452240"/>
            <a:ext cx="7973088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To do in part 1: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Add support</a:t>
            </a:r>
            <a:r>
              <a:rPr kumimoji="0" lang="en-GB" sz="3200" b="0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 for the operator in the grammar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Add support for the operator</a:t>
            </a:r>
            <a:r>
              <a:rPr kumimoji="0" lang="en-GB" sz="3200" b="0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 in the AST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4132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BF01-75D0-4E14-8E88-508B96DB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1282700"/>
            <a:ext cx="11520000" cy="360362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GB" sz="2800" dirty="0"/>
              <a:t>We need to add a </a:t>
            </a:r>
            <a:r>
              <a:rPr lang="en-GB" sz="2800" b="1" dirty="0"/>
              <a:t>grammar rule </a:t>
            </a:r>
            <a:r>
              <a:rPr lang="en-GB" sz="2800" dirty="0"/>
              <a:t>for the pipe operator 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For that, we'll need to use </a:t>
            </a:r>
            <a:r>
              <a:rPr lang="en-GB" sz="2800" b="1" dirty="0"/>
              <a:t>Parsing Expression Grammar (PEG) </a:t>
            </a:r>
            <a:r>
              <a:rPr lang="en-GB" sz="2800" dirty="0"/>
              <a:t>syntax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Python's Grammar &amp; the PEG Parser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585442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BF01-75D0-4E14-8E88-508B96DB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1282700"/>
            <a:ext cx="11520000" cy="360362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GB" sz="2800" dirty="0"/>
              <a:t>We need to add a </a:t>
            </a:r>
            <a:r>
              <a:rPr lang="en-GB" sz="2800" b="1" dirty="0"/>
              <a:t>grammar rule </a:t>
            </a:r>
            <a:r>
              <a:rPr lang="en-GB" sz="2800" dirty="0"/>
              <a:t>for the pipe operator 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For that, we'll need to use </a:t>
            </a:r>
            <a:r>
              <a:rPr lang="en-GB" sz="2800" b="1" dirty="0"/>
              <a:t>Parsing Expression Grammar (PEG) </a:t>
            </a:r>
            <a:r>
              <a:rPr lang="en-GB" sz="2800" dirty="0"/>
              <a:t>syntax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Python's Grammar &amp; the PEG Parser</a:t>
            </a:r>
            <a:endParaRPr lang="en-NL" dirty="0"/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CF46BCEE-06F6-400F-9203-F72179141AD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88425" y="2899411"/>
            <a:ext cx="5017050" cy="316801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nl-NL" sz="28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    | </a:t>
            </a:r>
            <a:r>
              <a:rPr lang="nl-NL" sz="2800" dirty="0" err="1">
                <a:solidFill>
                  <a:schemeClr val="bg1">
                    <a:lumMod val="95000"/>
                  </a:schemeClr>
                </a:solidFill>
              </a:rPr>
              <a:t>atom</a:t>
            </a:r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 '+' </a:t>
            </a:r>
            <a:r>
              <a:rPr lang="nl-NL" sz="2800" dirty="0" err="1">
                <a:solidFill>
                  <a:schemeClr val="bg1">
                    <a:lumMod val="95000"/>
                  </a:schemeClr>
                </a:solidFill>
              </a:rPr>
              <a:t>atom</a:t>
            </a:r>
            <a:endParaRPr lang="nl-NL" sz="2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    | </a:t>
            </a:r>
            <a:r>
              <a:rPr lang="nl-NL" sz="2800" dirty="0" err="1">
                <a:solidFill>
                  <a:schemeClr val="bg1">
                    <a:lumMod val="95000"/>
                  </a:schemeClr>
                </a:solidFill>
              </a:rPr>
              <a:t>atom</a:t>
            </a:r>
            <a:endParaRPr lang="nl-NL" sz="2800" dirty="0">
              <a:solidFill>
                <a:schemeClr val="bg1">
                  <a:lumMod val="95000"/>
                </a:schemeClr>
              </a:solidFill>
            </a:endParaRPr>
          </a:p>
          <a:p>
            <a:endParaRPr lang="nl-NL" sz="2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sz="2800" dirty="0" err="1">
                <a:solidFill>
                  <a:schemeClr val="bg1">
                    <a:lumMod val="95000"/>
                  </a:schemeClr>
                </a:solidFill>
              </a:rPr>
              <a:t>atom</a:t>
            </a:r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    | NUMBER</a:t>
            </a:r>
            <a:endParaRPr lang="en-NL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8" name="Content Placeholder 5">
            <a:extLst>
              <a:ext uri="{FF2B5EF4-FFF2-40B4-BE49-F238E27FC236}">
                <a16:creationId xmlns:a16="http://schemas.microsoft.com/office/drawing/2014/main" id="{1924BE7F-B653-41B5-A239-E796D3B77EC9}"/>
              </a:ext>
            </a:extLst>
          </p:cNvPr>
          <p:cNvSpPr txBox="1">
            <a:spLocks/>
          </p:cNvSpPr>
          <p:nvPr/>
        </p:nvSpPr>
        <p:spPr>
          <a:xfrm>
            <a:off x="6486525" y="2899411"/>
            <a:ext cx="5017050" cy="31680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NL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041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BF01-75D0-4E14-8E88-508B96DB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1282700"/>
            <a:ext cx="11520000" cy="360362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GB" sz="2800" dirty="0"/>
              <a:t>We need to add a </a:t>
            </a:r>
            <a:r>
              <a:rPr lang="en-GB" sz="2800" b="1" dirty="0"/>
              <a:t>grammar rule </a:t>
            </a:r>
            <a:r>
              <a:rPr lang="en-GB" sz="2800" dirty="0"/>
              <a:t>for the pipe operator 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For that, we'll need to use </a:t>
            </a:r>
            <a:r>
              <a:rPr lang="en-GB" sz="2800" b="1" dirty="0"/>
              <a:t>Parsing Expression Grammar (PEG) </a:t>
            </a:r>
            <a:r>
              <a:rPr lang="en-GB" sz="2800" dirty="0"/>
              <a:t>syntax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Python's Grammar &amp; the PEG Parser</a:t>
            </a:r>
            <a:endParaRPr lang="en-NL" dirty="0"/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CF46BCEE-06F6-400F-9203-F72179141AD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88425" y="2899411"/>
            <a:ext cx="5017050" cy="316801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nl-NL" sz="2800" dirty="0" err="1">
                <a:solidFill>
                  <a:srgbClr val="00B0F0"/>
                </a:solidFill>
              </a:rPr>
              <a:t>sum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 '+'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endParaRPr lang="nl-NL" sz="2800" dirty="0"/>
          </a:p>
          <a:p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>
                <a:solidFill>
                  <a:srgbClr val="FFFF00"/>
                </a:solidFill>
              </a:rPr>
              <a:t>NUMBER</a:t>
            </a:r>
            <a:endParaRPr lang="en-NL" sz="2800" dirty="0">
              <a:solidFill>
                <a:srgbClr val="FFFF00"/>
              </a:solidFill>
            </a:endParaRPr>
          </a:p>
        </p:txBody>
      </p:sp>
      <p:sp>
        <p:nvSpPr>
          <p:cNvPr id="38" name="Content Placeholder 5">
            <a:extLst>
              <a:ext uri="{FF2B5EF4-FFF2-40B4-BE49-F238E27FC236}">
                <a16:creationId xmlns:a16="http://schemas.microsoft.com/office/drawing/2014/main" id="{1924BE7F-B653-41B5-A239-E796D3B77EC9}"/>
              </a:ext>
            </a:extLst>
          </p:cNvPr>
          <p:cNvSpPr txBox="1">
            <a:spLocks/>
          </p:cNvSpPr>
          <p:nvPr/>
        </p:nvSpPr>
        <p:spPr>
          <a:xfrm>
            <a:off x="6486525" y="2899411"/>
            <a:ext cx="5017050" cy="31680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NL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145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BF01-75D0-4E14-8E88-508B96DB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1282700"/>
            <a:ext cx="11520000" cy="360362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GB" sz="2800" dirty="0"/>
              <a:t>We need to add a </a:t>
            </a:r>
            <a:r>
              <a:rPr lang="en-GB" sz="2800" b="1" dirty="0"/>
              <a:t>grammar rule </a:t>
            </a:r>
            <a:r>
              <a:rPr lang="en-GB" sz="2800" dirty="0"/>
              <a:t>for the pipe operator 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For that, we'll need to use </a:t>
            </a:r>
            <a:r>
              <a:rPr lang="en-GB" sz="2800" b="1" dirty="0"/>
              <a:t>Parsing Expression Grammar (PEG) </a:t>
            </a:r>
            <a:r>
              <a:rPr lang="en-GB" sz="2800" dirty="0"/>
              <a:t>syntax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Python's Grammar &amp; the PEG Parser</a:t>
            </a:r>
            <a:endParaRPr lang="en-NL" dirty="0"/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CF46BCEE-06F6-400F-9203-F72179141AD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88425" y="2899411"/>
            <a:ext cx="5017050" cy="316801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nl-NL" sz="2800" dirty="0" err="1">
                <a:solidFill>
                  <a:srgbClr val="00B0F0"/>
                </a:solidFill>
              </a:rPr>
              <a:t>sum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 '+'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endParaRPr lang="nl-NL" sz="2800" dirty="0"/>
          </a:p>
          <a:p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>
                <a:solidFill>
                  <a:srgbClr val="FFFF00"/>
                </a:solidFill>
              </a:rPr>
              <a:t>NUMBER</a:t>
            </a:r>
            <a:endParaRPr lang="en-NL" sz="2800" dirty="0">
              <a:solidFill>
                <a:srgbClr val="FFFF00"/>
              </a:solidFill>
            </a:endParaRPr>
          </a:p>
        </p:txBody>
      </p:sp>
      <p:sp>
        <p:nvSpPr>
          <p:cNvPr id="38" name="Content Placeholder 5">
            <a:extLst>
              <a:ext uri="{FF2B5EF4-FFF2-40B4-BE49-F238E27FC236}">
                <a16:creationId xmlns:a16="http://schemas.microsoft.com/office/drawing/2014/main" id="{1924BE7F-B653-41B5-A239-E796D3B77EC9}"/>
              </a:ext>
            </a:extLst>
          </p:cNvPr>
          <p:cNvSpPr txBox="1">
            <a:spLocks/>
          </p:cNvSpPr>
          <p:nvPr/>
        </p:nvSpPr>
        <p:spPr>
          <a:xfrm>
            <a:off x="6486525" y="2899411"/>
            <a:ext cx="5017050" cy="31680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NL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A12EB8-B269-4856-B94C-B67981FD3367}"/>
              </a:ext>
            </a:extLst>
          </p:cNvPr>
          <p:cNvSpPr/>
          <p:nvPr/>
        </p:nvSpPr>
        <p:spPr>
          <a:xfrm>
            <a:off x="6477000" y="3028950"/>
            <a:ext cx="4000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6541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BF01-75D0-4E14-8E88-508B96DB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1282700"/>
            <a:ext cx="11520000" cy="360362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GB" sz="2800" dirty="0"/>
              <a:t>We need to add a </a:t>
            </a:r>
            <a:r>
              <a:rPr lang="en-GB" sz="2800" b="1" dirty="0"/>
              <a:t>grammar rule </a:t>
            </a:r>
            <a:r>
              <a:rPr lang="en-GB" sz="2800" dirty="0"/>
              <a:t>for the pipe operator 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For that, we'll need to use </a:t>
            </a:r>
            <a:r>
              <a:rPr lang="en-GB" sz="2800" b="1" dirty="0"/>
              <a:t>Parsing Expression Grammar (PEG) </a:t>
            </a:r>
            <a:r>
              <a:rPr lang="en-GB" sz="2800" dirty="0"/>
              <a:t>syntax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Python's Grammar &amp; the PEG Parser</a:t>
            </a:r>
            <a:endParaRPr lang="en-NL" dirty="0"/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CF46BCEE-06F6-400F-9203-F72179141AD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88425" y="2899411"/>
            <a:ext cx="5017050" cy="316801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nl-NL" sz="2800" dirty="0" err="1">
                <a:solidFill>
                  <a:srgbClr val="00B0F0"/>
                </a:solidFill>
              </a:rPr>
              <a:t>sum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 '+'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endParaRPr lang="nl-NL" sz="2800" dirty="0"/>
          </a:p>
          <a:p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>
                <a:solidFill>
                  <a:srgbClr val="FFFF00"/>
                </a:solidFill>
              </a:rPr>
              <a:t>NUMBER</a:t>
            </a:r>
            <a:endParaRPr lang="en-NL" sz="2800" dirty="0">
              <a:solidFill>
                <a:srgbClr val="FFFF00"/>
              </a:solidFill>
            </a:endParaRPr>
          </a:p>
        </p:txBody>
      </p:sp>
      <p:sp>
        <p:nvSpPr>
          <p:cNvPr id="38" name="Content Placeholder 5">
            <a:extLst>
              <a:ext uri="{FF2B5EF4-FFF2-40B4-BE49-F238E27FC236}">
                <a16:creationId xmlns:a16="http://schemas.microsoft.com/office/drawing/2014/main" id="{1924BE7F-B653-41B5-A239-E796D3B77EC9}"/>
              </a:ext>
            </a:extLst>
          </p:cNvPr>
          <p:cNvSpPr txBox="1">
            <a:spLocks/>
          </p:cNvSpPr>
          <p:nvPr/>
        </p:nvSpPr>
        <p:spPr>
          <a:xfrm>
            <a:off x="6486525" y="2899411"/>
            <a:ext cx="5017050" cy="31680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spc="800" dirty="0">
                <a:solidFill>
                  <a:schemeClr val="bg1">
                    <a:lumMod val="95000"/>
                  </a:schemeClr>
                </a:solidFill>
              </a:rPr>
              <a:t>1 + 2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FED502-2736-47C6-9E77-EDB0E405D2E7}"/>
              </a:ext>
            </a:extLst>
          </p:cNvPr>
          <p:cNvSpPr/>
          <p:nvPr/>
        </p:nvSpPr>
        <p:spPr>
          <a:xfrm>
            <a:off x="6324599" y="2790825"/>
            <a:ext cx="1990725" cy="89535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00B0F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57B9C9-A727-413F-A52D-7CDA2836B1CD}"/>
              </a:ext>
            </a:extLst>
          </p:cNvPr>
          <p:cNvSpPr/>
          <p:nvPr/>
        </p:nvSpPr>
        <p:spPr>
          <a:xfrm>
            <a:off x="6477000" y="3028950"/>
            <a:ext cx="4000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F2C478-218D-4AD7-9B08-24E23BC2F06E}"/>
              </a:ext>
            </a:extLst>
          </p:cNvPr>
          <p:cNvSpPr/>
          <p:nvPr/>
        </p:nvSpPr>
        <p:spPr>
          <a:xfrm>
            <a:off x="7753350" y="3028950"/>
            <a:ext cx="4000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5924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BF01-75D0-4E14-8E88-508B96DB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1282700"/>
            <a:ext cx="11520000" cy="360362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GB" sz="2800" dirty="0"/>
              <a:t>We need to add a </a:t>
            </a:r>
            <a:r>
              <a:rPr lang="en-GB" sz="2800" b="1" dirty="0"/>
              <a:t>grammar rule </a:t>
            </a:r>
            <a:r>
              <a:rPr lang="en-GB" sz="2800" dirty="0"/>
              <a:t>for the pipe operator 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For that, we'll need to use </a:t>
            </a:r>
            <a:r>
              <a:rPr lang="en-GB" sz="2800" b="1" dirty="0"/>
              <a:t>Parsing Expression Grammar (PEG) </a:t>
            </a:r>
            <a:r>
              <a:rPr lang="en-GB" sz="2800" dirty="0"/>
              <a:t>syntax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Python's Grammar &amp; the PEG Parser</a:t>
            </a:r>
            <a:endParaRPr lang="en-NL" dirty="0"/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CF46BCEE-06F6-400F-9203-F72179141AD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88425" y="2899411"/>
            <a:ext cx="5017050" cy="316801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nl-NL" sz="2800" dirty="0" err="1">
                <a:solidFill>
                  <a:srgbClr val="00B0F0"/>
                </a:solidFill>
              </a:rPr>
              <a:t>sum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 '+'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endParaRPr lang="nl-NL" sz="2800" dirty="0"/>
          </a:p>
          <a:p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>
                <a:solidFill>
                  <a:srgbClr val="FFFF00"/>
                </a:solidFill>
              </a:rPr>
              <a:t>NUMBER</a:t>
            </a:r>
            <a:endParaRPr lang="en-NL" sz="2800" dirty="0">
              <a:solidFill>
                <a:srgbClr val="FFFF00"/>
              </a:solidFill>
            </a:endParaRPr>
          </a:p>
        </p:txBody>
      </p:sp>
      <p:sp>
        <p:nvSpPr>
          <p:cNvPr id="38" name="Content Placeholder 5">
            <a:extLst>
              <a:ext uri="{FF2B5EF4-FFF2-40B4-BE49-F238E27FC236}">
                <a16:creationId xmlns:a16="http://schemas.microsoft.com/office/drawing/2014/main" id="{1924BE7F-B653-41B5-A239-E796D3B77EC9}"/>
              </a:ext>
            </a:extLst>
          </p:cNvPr>
          <p:cNvSpPr txBox="1">
            <a:spLocks/>
          </p:cNvSpPr>
          <p:nvPr/>
        </p:nvSpPr>
        <p:spPr>
          <a:xfrm>
            <a:off x="6486525" y="2899411"/>
            <a:ext cx="5017050" cy="31680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spc="800" dirty="0">
                <a:solidFill>
                  <a:schemeClr val="bg1">
                    <a:lumMod val="95000"/>
                  </a:schemeClr>
                </a:solidFill>
              </a:rPr>
              <a:t>1 + 2 + 3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294B6D-763B-42A0-89FD-E40E1FB6AF26}"/>
              </a:ext>
            </a:extLst>
          </p:cNvPr>
          <p:cNvSpPr/>
          <p:nvPr/>
        </p:nvSpPr>
        <p:spPr>
          <a:xfrm>
            <a:off x="6324599" y="2790825"/>
            <a:ext cx="1990725" cy="89535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00B0F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F0387C-F929-49DF-82F6-90E591585817}"/>
              </a:ext>
            </a:extLst>
          </p:cNvPr>
          <p:cNvSpPr/>
          <p:nvPr/>
        </p:nvSpPr>
        <p:spPr>
          <a:xfrm>
            <a:off x="6477000" y="3028950"/>
            <a:ext cx="4000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97DB1E-07AE-4B21-852E-35FF0451A5EB}"/>
              </a:ext>
            </a:extLst>
          </p:cNvPr>
          <p:cNvSpPr/>
          <p:nvPr/>
        </p:nvSpPr>
        <p:spPr>
          <a:xfrm>
            <a:off x="7753350" y="3028950"/>
            <a:ext cx="4000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3567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62EAFBA-CD86-4464-9F5B-3130F7677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222014" y="4243393"/>
            <a:ext cx="1454150" cy="145415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72DC8D0F-B844-4D4F-845A-116409725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402" y="4209033"/>
            <a:ext cx="4716648" cy="1584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7EA4D8-A4EC-4A80-89FF-8B6766C10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6"/>
            <a:ext cx="10515600" cy="577850"/>
          </a:xfrm>
        </p:spPr>
        <p:txBody>
          <a:bodyPr/>
          <a:lstStyle/>
          <a:p>
            <a:pPr algn="ctr"/>
            <a:r>
              <a:rPr lang="en-GB" sz="4400" dirty="0"/>
              <a:t>Sebastiaan Zeeff</a:t>
            </a:r>
            <a:endParaRPr lang="en-NL" sz="4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AB2EB0-7237-42CF-8AFC-EBC764265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0754029C-0B14-4D23-B87C-D8A772548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776" y="2202256"/>
            <a:ext cx="4546416" cy="1413876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BBB5927-12EB-42DE-96A6-87B815361C71}"/>
              </a:ext>
            </a:extLst>
          </p:cNvPr>
          <p:cNvGrpSpPr/>
          <p:nvPr/>
        </p:nvGrpSpPr>
        <p:grpSpPr>
          <a:xfrm>
            <a:off x="6351402" y="2123086"/>
            <a:ext cx="4716648" cy="1572216"/>
            <a:chOff x="6275202" y="1994137"/>
            <a:chExt cx="4716648" cy="1572216"/>
          </a:xfrm>
        </p:grpSpPr>
        <p:pic>
          <p:nvPicPr>
            <p:cNvPr id="16" name="Picture 15" descr="Logo&#10;&#10;Description automatically generated">
              <a:extLst>
                <a:ext uri="{FF2B5EF4-FFF2-40B4-BE49-F238E27FC236}">
                  <a16:creationId xmlns:a16="http://schemas.microsoft.com/office/drawing/2014/main" id="{A14B7793-A422-468C-B828-5DFB271E6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5202" y="1994137"/>
              <a:ext cx="4716648" cy="1572216"/>
            </a:xfrm>
            <a:prstGeom prst="rect">
              <a:avLst/>
            </a:prstGeom>
          </p:spPr>
        </p:pic>
        <p:pic>
          <p:nvPicPr>
            <p:cNvPr id="18" name="Picture 17" descr="Icon&#10;&#10;Description automatically generated with low confidence">
              <a:extLst>
                <a:ext uri="{FF2B5EF4-FFF2-40B4-BE49-F238E27FC236}">
                  <a16:creationId xmlns:a16="http://schemas.microsoft.com/office/drawing/2014/main" id="{A3F815E7-A2F6-40AC-986F-A108CCC9E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1877" y="2293584"/>
              <a:ext cx="973323" cy="973323"/>
            </a:xfrm>
            <a:prstGeom prst="rect">
              <a:avLst/>
            </a:prstGeom>
          </p:spPr>
        </p:pic>
      </p:grpSp>
      <p:pic>
        <p:nvPicPr>
          <p:cNvPr id="6" name="Afbeelding 5">
            <a:extLst>
              <a:ext uri="{FF2B5EF4-FFF2-40B4-BE49-F238E27FC236}">
                <a16:creationId xmlns:a16="http://schemas.microsoft.com/office/drawing/2014/main" id="{AFC66FBF-9684-4642-8B87-467438374B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251029"/>
            <a:ext cx="4874648" cy="143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85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4.375E-6 1.48148E-6 L 0.10442 0.0032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21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.10442 0.00324 L -4.79167E-6 7.40741E-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BF01-75D0-4E14-8E88-508B96DB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1282700"/>
            <a:ext cx="11520000" cy="360362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GB" sz="2800" dirty="0"/>
              <a:t>We need to add a </a:t>
            </a:r>
            <a:r>
              <a:rPr lang="en-GB" sz="2800" b="1" dirty="0"/>
              <a:t>grammar rule </a:t>
            </a:r>
            <a:r>
              <a:rPr lang="en-GB" sz="2800" dirty="0"/>
              <a:t>for the pipe operator 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For that, we'll need to use </a:t>
            </a:r>
            <a:r>
              <a:rPr lang="en-GB" sz="2800" b="1" dirty="0"/>
              <a:t>Parsing Expression Grammar (PEG) </a:t>
            </a:r>
            <a:r>
              <a:rPr lang="en-GB" sz="2800" dirty="0"/>
              <a:t>syntax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Python's Grammar &amp; the PEG Parser</a:t>
            </a:r>
            <a:endParaRPr lang="en-NL" dirty="0"/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CF46BCEE-06F6-400F-9203-F72179141AD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88425" y="2899411"/>
            <a:ext cx="5017050" cy="316801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nl-NL" sz="2800" dirty="0" err="1">
                <a:solidFill>
                  <a:srgbClr val="00B0F0"/>
                </a:solidFill>
              </a:rPr>
              <a:t>sum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00B0F0"/>
                </a:solidFill>
              </a:rPr>
              <a:t>sum</a:t>
            </a:r>
            <a:r>
              <a:rPr lang="nl-NL" sz="2800" dirty="0"/>
              <a:t> '+'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endParaRPr lang="nl-NL" sz="2800" dirty="0"/>
          </a:p>
          <a:p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>
                <a:solidFill>
                  <a:srgbClr val="FFFF00"/>
                </a:solidFill>
              </a:rPr>
              <a:t>NUMBER</a:t>
            </a:r>
            <a:endParaRPr lang="en-NL" sz="2800" dirty="0">
              <a:solidFill>
                <a:srgbClr val="FFFF00"/>
              </a:solidFill>
            </a:endParaRPr>
          </a:p>
        </p:txBody>
      </p:sp>
      <p:sp>
        <p:nvSpPr>
          <p:cNvPr id="38" name="Content Placeholder 5">
            <a:extLst>
              <a:ext uri="{FF2B5EF4-FFF2-40B4-BE49-F238E27FC236}">
                <a16:creationId xmlns:a16="http://schemas.microsoft.com/office/drawing/2014/main" id="{1924BE7F-B653-41B5-A239-E796D3B77EC9}"/>
              </a:ext>
            </a:extLst>
          </p:cNvPr>
          <p:cNvSpPr txBox="1">
            <a:spLocks/>
          </p:cNvSpPr>
          <p:nvPr/>
        </p:nvSpPr>
        <p:spPr>
          <a:xfrm>
            <a:off x="6486525" y="2899411"/>
            <a:ext cx="5017050" cy="31680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spc="800" dirty="0">
                <a:solidFill>
                  <a:schemeClr val="bg1">
                    <a:lumMod val="95000"/>
                  </a:schemeClr>
                </a:solidFill>
              </a:rPr>
              <a:t>1 + 2 + 3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A888AE-E53B-4DB2-A9AF-A209A8BF6D18}"/>
              </a:ext>
            </a:extLst>
          </p:cNvPr>
          <p:cNvSpPr/>
          <p:nvPr/>
        </p:nvSpPr>
        <p:spPr>
          <a:xfrm>
            <a:off x="6057902" y="2676525"/>
            <a:ext cx="3609972" cy="114300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BAC769-2E2E-45CA-BC5D-2E08868F9A03}"/>
              </a:ext>
            </a:extLst>
          </p:cNvPr>
          <p:cNvSpPr/>
          <p:nvPr/>
        </p:nvSpPr>
        <p:spPr>
          <a:xfrm>
            <a:off x="6324599" y="2790825"/>
            <a:ext cx="1990725" cy="89535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00B0F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4343AF-D1E9-4F1C-9F3A-0A5205F94F88}"/>
              </a:ext>
            </a:extLst>
          </p:cNvPr>
          <p:cNvSpPr/>
          <p:nvPr/>
        </p:nvSpPr>
        <p:spPr>
          <a:xfrm>
            <a:off x="6477000" y="3028950"/>
            <a:ext cx="4000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8A6F5E-A922-4C5E-BB55-AECF5D43B010}"/>
              </a:ext>
            </a:extLst>
          </p:cNvPr>
          <p:cNvSpPr/>
          <p:nvPr/>
        </p:nvSpPr>
        <p:spPr>
          <a:xfrm>
            <a:off x="7753350" y="3028950"/>
            <a:ext cx="4000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002091-87AF-4ADD-82C3-5E6B523545B2}"/>
              </a:ext>
            </a:extLst>
          </p:cNvPr>
          <p:cNvSpPr/>
          <p:nvPr/>
        </p:nvSpPr>
        <p:spPr>
          <a:xfrm>
            <a:off x="9039225" y="3028950"/>
            <a:ext cx="4000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19102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BF01-75D0-4E14-8E88-508B96DB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1282700"/>
            <a:ext cx="11520000" cy="360362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GB" sz="2800" dirty="0"/>
              <a:t>We need to add a </a:t>
            </a:r>
            <a:r>
              <a:rPr lang="en-GB" sz="2800" b="1" dirty="0"/>
              <a:t>grammar rule </a:t>
            </a:r>
            <a:r>
              <a:rPr lang="en-GB" sz="2800" dirty="0"/>
              <a:t>for the pipe operator 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For that, we'll need to use </a:t>
            </a:r>
            <a:r>
              <a:rPr lang="en-GB" sz="2800" b="1" dirty="0"/>
              <a:t>Parsing Expression Grammar (PEG) </a:t>
            </a:r>
            <a:r>
              <a:rPr lang="en-GB" sz="2800" dirty="0"/>
              <a:t>syntax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Python's Grammar &amp; the PEG Parser</a:t>
            </a:r>
            <a:endParaRPr lang="en-NL" dirty="0"/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CF46BCEE-06F6-400F-9203-F72179141AD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8" y="2899411"/>
            <a:ext cx="11520000" cy="3168014"/>
          </a:xfrm>
          <a:solidFill>
            <a:schemeClr val="tx1">
              <a:lumMod val="95000"/>
              <a:lumOff val="5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GB" sz="4000" spc="-400" dirty="0">
                <a:solidFill>
                  <a:schemeClr val="bg1">
                    <a:lumMod val="95000"/>
                  </a:schemeClr>
                </a:solidFill>
              </a:rPr>
              <a:t>10 |&gt; double |&gt; triple |&gt; double |&gt; print</a:t>
            </a:r>
            <a:endParaRPr lang="en-NL" sz="4000" spc="-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058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our new grammar rule</a:t>
            </a:r>
            <a:endParaRPr lang="en-NL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FCA1339-0C91-47B3-B104-02ED00B0B34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476376"/>
            <a:ext cx="11520000" cy="514042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nl-NL" sz="2200" dirty="0" err="1"/>
              <a:t>shift_expr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'&lt;&lt;' b=</a:t>
            </a:r>
            <a:r>
              <a:rPr lang="nl-NL" sz="2200" dirty="0" err="1"/>
              <a:t>sum</a:t>
            </a:r>
            <a:r>
              <a:rPr lang="nl-NL" sz="2200" dirty="0"/>
              <a:t>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LShift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'&gt;&gt;' b=</a:t>
            </a:r>
            <a:r>
              <a:rPr lang="nl-NL" sz="2200" dirty="0" err="1"/>
              <a:t>sum</a:t>
            </a:r>
            <a:r>
              <a:rPr lang="nl-NL" sz="2200" dirty="0"/>
              <a:t>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RShift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</a:t>
            </a:r>
            <a:r>
              <a:rPr lang="nl-NL" sz="2200" dirty="0" err="1"/>
              <a:t>sum</a:t>
            </a:r>
            <a:endParaRPr lang="nl-NL" sz="2200" dirty="0"/>
          </a:p>
          <a:p>
            <a:endParaRPr lang="nl-NL" sz="2200" dirty="0"/>
          </a:p>
          <a:p>
            <a:r>
              <a:rPr lang="nl-NL" sz="2200" dirty="0" err="1"/>
              <a:t>sum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'+' b=term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Add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'-' b=term { _</a:t>
            </a:r>
            <a:r>
              <a:rPr lang="nl-NL" sz="2200" dirty="0" err="1"/>
              <a:t>Py_BinOp</a:t>
            </a:r>
            <a:r>
              <a:rPr lang="nl-NL" sz="2200" dirty="0"/>
              <a:t>(a, Sub, b, EXTRA) }</a:t>
            </a:r>
          </a:p>
          <a:p>
            <a:r>
              <a:rPr lang="nl-NL" sz="2200" dirty="0"/>
              <a:t>    | term</a:t>
            </a:r>
          </a:p>
          <a:p>
            <a:endParaRPr lang="nl-NL" sz="2200" dirty="0"/>
          </a:p>
          <a:p>
            <a:r>
              <a:rPr lang="nl-NL" sz="2200" dirty="0">
                <a:solidFill>
                  <a:schemeClr val="bg1">
                    <a:lumMod val="65000"/>
                  </a:schemeClr>
                </a:solidFill>
              </a:rPr>
              <a:t># (...)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3F55D7AC-8C87-4194-BB85-EF35A41AB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08653"/>
            <a:ext cx="11520000" cy="479870"/>
          </a:xfr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b="1" dirty="0"/>
              <a:t>File: </a:t>
            </a:r>
            <a:r>
              <a:rPr lang="en-GB" sz="2800" dirty="0"/>
              <a:t>Grammar/</a:t>
            </a:r>
            <a:r>
              <a:rPr lang="en-GB" sz="2800" dirty="0" err="1"/>
              <a:t>python.gram</a:t>
            </a:r>
            <a:endParaRPr lang="en-NL" sz="2800" dirty="0"/>
          </a:p>
        </p:txBody>
      </p:sp>
    </p:spTree>
    <p:extLst>
      <p:ext uri="{BB962C8B-B14F-4D97-AF65-F5344CB8AC3E}">
        <p14:creationId xmlns:p14="http://schemas.microsoft.com/office/powerpoint/2010/main" val="2762668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our new grammar rule</a:t>
            </a:r>
            <a:endParaRPr lang="en-NL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FCA1339-0C91-47B3-B104-02ED00B0B34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476376"/>
            <a:ext cx="11520000" cy="514042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nl-NL" sz="2200" dirty="0" err="1"/>
              <a:t>shift_expr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'&lt;&lt;' b=</a:t>
            </a:r>
            <a:r>
              <a:rPr lang="nl-NL" sz="2200" dirty="0" err="1"/>
              <a:t>sum</a:t>
            </a:r>
            <a:r>
              <a:rPr lang="nl-NL" sz="2200" dirty="0"/>
              <a:t>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LShift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'&gt;&gt;' b=</a:t>
            </a:r>
            <a:r>
              <a:rPr lang="nl-NL" sz="2200" dirty="0" err="1"/>
              <a:t>sum</a:t>
            </a:r>
            <a:r>
              <a:rPr lang="nl-NL" sz="2200" dirty="0"/>
              <a:t>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RShift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</a:t>
            </a:r>
            <a:r>
              <a:rPr lang="nl-NL" sz="2200" dirty="0" err="1"/>
              <a:t>sum</a:t>
            </a:r>
            <a:endParaRPr lang="nl-NL" sz="2200" dirty="0"/>
          </a:p>
          <a:p>
            <a:endParaRPr lang="nl-NL" sz="2200" dirty="0"/>
          </a:p>
          <a:p>
            <a:r>
              <a:rPr lang="nl-NL" sz="2200" dirty="0"/>
              <a:t> </a:t>
            </a:r>
          </a:p>
          <a:p>
            <a:r>
              <a:rPr lang="nl-NL" sz="2200" dirty="0"/>
              <a:t> </a:t>
            </a:r>
          </a:p>
          <a:p>
            <a:r>
              <a:rPr lang="nl-NL" sz="2200" dirty="0"/>
              <a:t> </a:t>
            </a:r>
          </a:p>
          <a:p>
            <a:endParaRPr lang="nl-NL" sz="2200" dirty="0"/>
          </a:p>
          <a:p>
            <a:r>
              <a:rPr lang="nl-NL" sz="2200" dirty="0" err="1"/>
              <a:t>sum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'+' b=term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Add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'-' b=term { _</a:t>
            </a:r>
            <a:r>
              <a:rPr lang="nl-NL" sz="2200" dirty="0" err="1"/>
              <a:t>Py_BinOp</a:t>
            </a:r>
            <a:r>
              <a:rPr lang="nl-NL" sz="2200" dirty="0"/>
              <a:t>(a, Sub, b, EXTRA) }</a:t>
            </a:r>
          </a:p>
          <a:p>
            <a:r>
              <a:rPr lang="nl-NL" sz="2200" dirty="0"/>
              <a:t>    | term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3F55D7AC-8C87-4194-BB85-EF35A41AB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08653"/>
            <a:ext cx="11520000" cy="479870"/>
          </a:xfr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b="1" dirty="0"/>
              <a:t>File: </a:t>
            </a:r>
            <a:r>
              <a:rPr lang="en-GB" sz="2800" dirty="0"/>
              <a:t>Grammar/</a:t>
            </a:r>
            <a:r>
              <a:rPr lang="en-GB" sz="2800" dirty="0" err="1"/>
              <a:t>python.gram</a:t>
            </a:r>
            <a:endParaRPr lang="en-NL" sz="2800" dirty="0"/>
          </a:p>
        </p:txBody>
      </p:sp>
    </p:spTree>
    <p:extLst>
      <p:ext uri="{BB962C8B-B14F-4D97-AF65-F5344CB8AC3E}">
        <p14:creationId xmlns:p14="http://schemas.microsoft.com/office/powerpoint/2010/main" val="3311299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our new grammar rule</a:t>
            </a:r>
            <a:endParaRPr lang="en-NL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FCA1339-0C91-47B3-B104-02ED00B0B34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476376"/>
            <a:ext cx="11520000" cy="514042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nl-NL" sz="2200" dirty="0" err="1"/>
              <a:t>shift_expr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'&lt;&lt;' b=</a:t>
            </a:r>
            <a:r>
              <a:rPr lang="nl-NL" sz="2200" dirty="0" err="1"/>
              <a:t>sum</a:t>
            </a:r>
            <a:r>
              <a:rPr lang="nl-NL" sz="2200" dirty="0"/>
              <a:t>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LShift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'&gt;&gt;' b=</a:t>
            </a:r>
            <a:r>
              <a:rPr lang="nl-NL" sz="2200" dirty="0" err="1"/>
              <a:t>sum</a:t>
            </a:r>
            <a:r>
              <a:rPr lang="nl-NL" sz="2200" dirty="0"/>
              <a:t>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RShift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</a:t>
            </a:r>
            <a:r>
              <a:rPr lang="nl-NL" sz="2200" dirty="0" err="1"/>
              <a:t>sum</a:t>
            </a:r>
            <a:endParaRPr lang="nl-NL" sz="2200" dirty="0"/>
          </a:p>
          <a:p>
            <a:endParaRPr lang="nl-NL" sz="2200" dirty="0"/>
          </a:p>
          <a:p>
            <a:r>
              <a:rPr lang="nl-NL" sz="2200" dirty="0"/>
              <a:t>pipe[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pipe '|&gt;' </a:t>
            </a:r>
            <a:r>
              <a:rPr lang="nl-NL" sz="2200" dirty="0" err="1"/>
              <a:t>sum</a:t>
            </a:r>
            <a:endParaRPr lang="nl-NL" sz="2200" dirty="0"/>
          </a:p>
          <a:p>
            <a:r>
              <a:rPr lang="nl-NL" sz="2200" dirty="0"/>
              <a:t>    | </a:t>
            </a:r>
            <a:r>
              <a:rPr lang="nl-NL" sz="2200" dirty="0" err="1"/>
              <a:t>sum</a:t>
            </a:r>
            <a:endParaRPr lang="nl-NL" sz="2200" dirty="0"/>
          </a:p>
          <a:p>
            <a:endParaRPr lang="nl-NL" sz="2200" dirty="0"/>
          </a:p>
          <a:p>
            <a:r>
              <a:rPr lang="nl-NL" sz="2200" dirty="0" err="1"/>
              <a:t>sum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'+' b=term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Add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'-' b=term { _</a:t>
            </a:r>
            <a:r>
              <a:rPr lang="nl-NL" sz="2200" dirty="0" err="1"/>
              <a:t>Py_BinOp</a:t>
            </a:r>
            <a:r>
              <a:rPr lang="nl-NL" sz="2200" dirty="0"/>
              <a:t>(a, Sub, b, EXTRA) }</a:t>
            </a:r>
          </a:p>
          <a:p>
            <a:r>
              <a:rPr lang="nl-NL" sz="2200" dirty="0"/>
              <a:t>    | term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3F55D7AC-8C87-4194-BB85-EF35A41AB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08653"/>
            <a:ext cx="11520000" cy="479870"/>
          </a:xfr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b="1" dirty="0"/>
              <a:t>File: </a:t>
            </a:r>
            <a:r>
              <a:rPr lang="en-GB" sz="2800" dirty="0"/>
              <a:t>Grammar/</a:t>
            </a:r>
            <a:r>
              <a:rPr lang="en-GB" sz="2800" dirty="0" err="1"/>
              <a:t>python.gram</a:t>
            </a:r>
            <a:endParaRPr lang="en-NL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99975-B7D6-492F-8D5F-A75DE7DE15EB}"/>
              </a:ext>
            </a:extLst>
          </p:cNvPr>
          <p:cNvSpPr/>
          <p:nvPr/>
        </p:nvSpPr>
        <p:spPr>
          <a:xfrm>
            <a:off x="990600" y="3746550"/>
            <a:ext cx="2838450" cy="4095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8888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our new grammar rule</a:t>
            </a:r>
            <a:endParaRPr lang="en-NL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FCA1339-0C91-47B3-B104-02ED00B0B34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476376"/>
            <a:ext cx="11520000" cy="514042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nl-NL" sz="2200" dirty="0" err="1"/>
              <a:t>shift_expr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'&lt;&lt;' b=</a:t>
            </a:r>
            <a:r>
              <a:rPr lang="nl-NL" sz="2200" dirty="0" err="1">
                <a:solidFill>
                  <a:srgbClr val="00B0F0"/>
                </a:solidFill>
              </a:rPr>
              <a:t>sum</a:t>
            </a:r>
            <a:r>
              <a:rPr lang="nl-NL" sz="2200" dirty="0"/>
              <a:t>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LShift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'&gt;&gt;' b=</a:t>
            </a:r>
            <a:r>
              <a:rPr lang="nl-NL" sz="2200" dirty="0" err="1">
                <a:solidFill>
                  <a:srgbClr val="00B0F0"/>
                </a:solidFill>
              </a:rPr>
              <a:t>sum</a:t>
            </a:r>
            <a:r>
              <a:rPr lang="nl-NL" sz="2200" dirty="0"/>
              <a:t>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RShift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</a:t>
            </a:r>
            <a:r>
              <a:rPr lang="nl-NL" sz="2200" dirty="0" err="1">
                <a:solidFill>
                  <a:srgbClr val="00B0F0"/>
                </a:solidFill>
              </a:rPr>
              <a:t>sum</a:t>
            </a:r>
            <a:endParaRPr lang="nl-NL" sz="2200" dirty="0">
              <a:solidFill>
                <a:srgbClr val="00B0F0"/>
              </a:solidFill>
            </a:endParaRPr>
          </a:p>
          <a:p>
            <a:endParaRPr lang="nl-NL" sz="2200" dirty="0"/>
          </a:p>
          <a:p>
            <a:r>
              <a:rPr lang="nl-NL" sz="2200" dirty="0"/>
              <a:t>pipe[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pipe '|&gt;' </a:t>
            </a:r>
            <a:r>
              <a:rPr lang="nl-NL" sz="2200" dirty="0" err="1"/>
              <a:t>sum</a:t>
            </a:r>
            <a:endParaRPr lang="nl-NL" sz="2200" dirty="0"/>
          </a:p>
          <a:p>
            <a:r>
              <a:rPr lang="nl-NL" sz="2200" dirty="0"/>
              <a:t>    | </a:t>
            </a:r>
            <a:r>
              <a:rPr lang="nl-NL" sz="2200" dirty="0" err="1"/>
              <a:t>sum</a:t>
            </a:r>
            <a:endParaRPr lang="nl-NL" sz="2200" dirty="0"/>
          </a:p>
          <a:p>
            <a:endParaRPr lang="nl-NL" sz="2200" dirty="0"/>
          </a:p>
          <a:p>
            <a:r>
              <a:rPr lang="nl-NL" sz="2200" dirty="0" err="1">
                <a:solidFill>
                  <a:srgbClr val="00B0F0"/>
                </a:solidFill>
              </a:rPr>
              <a:t>sum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'+' b=term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Add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'-' b=term { _</a:t>
            </a:r>
            <a:r>
              <a:rPr lang="nl-NL" sz="2200" dirty="0" err="1"/>
              <a:t>Py_BinOp</a:t>
            </a:r>
            <a:r>
              <a:rPr lang="nl-NL" sz="2200" dirty="0"/>
              <a:t>(a, Sub, b, EXTRA) }</a:t>
            </a:r>
          </a:p>
          <a:p>
            <a:r>
              <a:rPr lang="nl-NL" sz="2200" dirty="0"/>
              <a:t>    | term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3F55D7AC-8C87-4194-BB85-EF35A41AB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08653"/>
            <a:ext cx="11520000" cy="479870"/>
          </a:xfr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b="1" dirty="0"/>
              <a:t>File: </a:t>
            </a:r>
            <a:r>
              <a:rPr lang="en-GB" sz="2800" dirty="0"/>
              <a:t>Grammar/</a:t>
            </a:r>
            <a:r>
              <a:rPr lang="en-GB" sz="2800" dirty="0" err="1"/>
              <a:t>python.gram</a:t>
            </a:r>
            <a:endParaRPr lang="en-NL" sz="2800" dirty="0"/>
          </a:p>
        </p:txBody>
      </p:sp>
    </p:spTree>
    <p:extLst>
      <p:ext uri="{BB962C8B-B14F-4D97-AF65-F5344CB8AC3E}">
        <p14:creationId xmlns:p14="http://schemas.microsoft.com/office/powerpoint/2010/main" val="1363020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our new grammar rule</a:t>
            </a:r>
            <a:endParaRPr lang="en-NL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FCA1339-0C91-47B3-B104-02ED00B0B34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476376"/>
            <a:ext cx="11520000" cy="514042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nl-NL" sz="2200" dirty="0" err="1"/>
              <a:t>shift_expr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'&lt;&lt;' b=</a:t>
            </a:r>
            <a:r>
              <a:rPr lang="nl-NL" sz="2200" dirty="0">
                <a:solidFill>
                  <a:srgbClr val="FFFF00"/>
                </a:solidFill>
              </a:rPr>
              <a:t>pipe </a:t>
            </a:r>
            <a:r>
              <a:rPr lang="nl-NL" sz="2200" dirty="0"/>
              <a:t>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LShift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'&gt;&gt;' b=</a:t>
            </a:r>
            <a:r>
              <a:rPr lang="nl-NL" sz="2200" dirty="0">
                <a:solidFill>
                  <a:srgbClr val="FFFF00"/>
                </a:solidFill>
              </a:rPr>
              <a:t>pipe </a:t>
            </a:r>
            <a:r>
              <a:rPr lang="nl-NL" sz="2200" dirty="0"/>
              <a:t>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RShift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</a:t>
            </a:r>
            <a:r>
              <a:rPr lang="nl-NL" sz="2200" dirty="0">
                <a:solidFill>
                  <a:srgbClr val="FFFF00"/>
                </a:solidFill>
              </a:rPr>
              <a:t>pipe</a:t>
            </a:r>
          </a:p>
          <a:p>
            <a:endParaRPr lang="nl-NL" sz="2200" dirty="0"/>
          </a:p>
          <a:p>
            <a:r>
              <a:rPr lang="nl-NL" sz="2200" dirty="0">
                <a:solidFill>
                  <a:srgbClr val="FFFF00"/>
                </a:solidFill>
              </a:rPr>
              <a:t>pipe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pipe '|&gt;' </a:t>
            </a:r>
            <a:r>
              <a:rPr lang="nl-NL" sz="2200" dirty="0" err="1"/>
              <a:t>sum</a:t>
            </a:r>
            <a:endParaRPr lang="nl-NL" sz="2200" dirty="0"/>
          </a:p>
          <a:p>
            <a:r>
              <a:rPr lang="nl-NL" sz="2200" dirty="0"/>
              <a:t>    | </a:t>
            </a:r>
            <a:r>
              <a:rPr lang="nl-NL" sz="2200" dirty="0" err="1"/>
              <a:t>sum</a:t>
            </a:r>
            <a:endParaRPr lang="nl-NL" sz="2200" dirty="0"/>
          </a:p>
          <a:p>
            <a:endParaRPr lang="nl-NL" sz="2200" dirty="0"/>
          </a:p>
          <a:p>
            <a:r>
              <a:rPr lang="nl-NL" sz="2200" dirty="0" err="1"/>
              <a:t>sum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'+' b=term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Add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'-' b=term { _</a:t>
            </a:r>
            <a:r>
              <a:rPr lang="nl-NL" sz="2200" dirty="0" err="1"/>
              <a:t>Py_BinOp</a:t>
            </a:r>
            <a:r>
              <a:rPr lang="nl-NL" sz="2200" dirty="0"/>
              <a:t>(a, Sub, b, EXTRA) }</a:t>
            </a:r>
          </a:p>
          <a:p>
            <a:r>
              <a:rPr lang="nl-NL" sz="2200" dirty="0"/>
              <a:t>    | term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3F55D7AC-8C87-4194-BB85-EF35A41AB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08653"/>
            <a:ext cx="11520000" cy="479870"/>
          </a:xfr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b="1" dirty="0"/>
              <a:t>File: </a:t>
            </a:r>
            <a:r>
              <a:rPr lang="en-GB" sz="2800" dirty="0"/>
              <a:t>Grammar/</a:t>
            </a:r>
            <a:r>
              <a:rPr lang="en-GB" sz="2800" dirty="0" err="1"/>
              <a:t>python.gram</a:t>
            </a:r>
            <a:endParaRPr lang="en-NL" sz="2800" dirty="0"/>
          </a:p>
        </p:txBody>
      </p:sp>
    </p:spTree>
    <p:extLst>
      <p:ext uri="{BB962C8B-B14F-4D97-AF65-F5344CB8AC3E}">
        <p14:creationId xmlns:p14="http://schemas.microsoft.com/office/powerpoint/2010/main" val="3793743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Grammar Actions: from a match to an AST node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655CB-1A6D-4E84-B956-51F4A88ADD1D}"/>
              </a:ext>
            </a:extLst>
          </p:cNvPr>
          <p:cNvSpPr txBox="1"/>
          <p:nvPr/>
        </p:nvSpPr>
        <p:spPr>
          <a:xfrm>
            <a:off x="349699" y="1992395"/>
            <a:ext cx="3557270" cy="829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tIns="90000" bIns="90000" rtlCol="0" anchor="ctr">
            <a:noAutofit/>
          </a:bodyPr>
          <a:lstStyle/>
          <a:p>
            <a:pPr algn="ctr"/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10 |&gt; double</a:t>
            </a:r>
            <a:endParaRPr lang="en-NL" sz="3200" dirty="0">
              <a:solidFill>
                <a:schemeClr val="bg1">
                  <a:lumMod val="9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49D6B4-17B8-4A6B-BDDA-E80AC3321FD7}"/>
              </a:ext>
            </a:extLst>
          </p:cNvPr>
          <p:cNvCxnSpPr>
            <a:cxnSpLocks/>
          </p:cNvCxnSpPr>
          <p:nvPr/>
        </p:nvCxnSpPr>
        <p:spPr>
          <a:xfrm>
            <a:off x="4111218" y="2407056"/>
            <a:ext cx="784632" cy="0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2E2CD5A-DFB8-4132-9C06-3A2A2236CF1E}"/>
              </a:ext>
            </a:extLst>
          </p:cNvPr>
          <p:cNvSpPr/>
          <p:nvPr/>
        </p:nvSpPr>
        <p:spPr>
          <a:xfrm>
            <a:off x="5063937" y="1040107"/>
            <a:ext cx="6778365" cy="27929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12D181-635F-4A24-8D4D-C720D3F92FD5}"/>
              </a:ext>
            </a:extLst>
          </p:cNvPr>
          <p:cNvSpPr txBox="1"/>
          <p:nvPr/>
        </p:nvSpPr>
        <p:spPr>
          <a:xfrm rot="19031891">
            <a:off x="520889" y="1907186"/>
            <a:ext cx="2914151" cy="101566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6000" b="1" dirty="0">
                <a:solidFill>
                  <a:srgbClr val="FF0000"/>
                </a:solidFill>
              </a:rPr>
              <a:t>PARSED!</a:t>
            </a:r>
            <a:endParaRPr lang="en-NL" sz="6000" b="1" dirty="0">
              <a:solidFill>
                <a:srgbClr val="FF0000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060FA91-2ECF-43FF-BC26-F3AD5419C3C8}"/>
              </a:ext>
            </a:extLst>
          </p:cNvPr>
          <p:cNvGrpSpPr/>
          <p:nvPr/>
        </p:nvGrpSpPr>
        <p:grpSpPr>
          <a:xfrm>
            <a:off x="2717132" y="2719574"/>
            <a:ext cx="1680240" cy="3123221"/>
            <a:chOff x="2717132" y="3117927"/>
            <a:chExt cx="1680240" cy="3123221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CB12852-7E3E-4753-B138-511C9BA7C4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7668" y="3117927"/>
              <a:ext cx="599704" cy="1770054"/>
            </a:xfrm>
            <a:prstGeom prst="straightConnector1">
              <a:avLst/>
            </a:prstGeom>
            <a:ln w="203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Graphic 12" descr="Question Mark with solid fill">
              <a:extLst>
                <a:ext uri="{FF2B5EF4-FFF2-40B4-BE49-F238E27FC236}">
                  <a16:creationId xmlns:a16="http://schemas.microsoft.com/office/drawing/2014/main" id="{C767F40A-8C6C-4A85-AE37-50F877D38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0399560">
              <a:off x="2717132" y="4782803"/>
              <a:ext cx="1458345" cy="1458345"/>
            </a:xfrm>
            <a:prstGeom prst="rect">
              <a:avLst/>
            </a:prstGeom>
          </p:spPr>
        </p:pic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DDC40FDC-3DB0-495A-BE54-C06174E9DF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100098" y="1107677"/>
            <a:ext cx="6755901" cy="266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3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4E84F-6CF9-43CE-AEBD-AF8CD834F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Grammar Actions: from a match to an AST node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655CB-1A6D-4E84-B956-51F4A88ADD1D}"/>
              </a:ext>
            </a:extLst>
          </p:cNvPr>
          <p:cNvSpPr txBox="1"/>
          <p:nvPr/>
        </p:nvSpPr>
        <p:spPr>
          <a:xfrm>
            <a:off x="349699" y="1992395"/>
            <a:ext cx="3557270" cy="829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tIns="90000" bIns="90000" rtlCol="0" anchor="ctr">
            <a:noAutofit/>
          </a:bodyPr>
          <a:lstStyle/>
          <a:p>
            <a:pPr algn="ctr"/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10 |&gt; double</a:t>
            </a:r>
            <a:endParaRPr lang="en-NL" sz="3200" dirty="0">
              <a:solidFill>
                <a:schemeClr val="bg1">
                  <a:lumMod val="9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49D6B4-17B8-4A6B-BDDA-E80AC3321FD7}"/>
              </a:ext>
            </a:extLst>
          </p:cNvPr>
          <p:cNvCxnSpPr>
            <a:cxnSpLocks/>
          </p:cNvCxnSpPr>
          <p:nvPr/>
        </p:nvCxnSpPr>
        <p:spPr>
          <a:xfrm>
            <a:off x="4111218" y="2407056"/>
            <a:ext cx="784632" cy="0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2E2CD5A-DFB8-4132-9C06-3A2A2236CF1E}"/>
              </a:ext>
            </a:extLst>
          </p:cNvPr>
          <p:cNvSpPr/>
          <p:nvPr/>
        </p:nvSpPr>
        <p:spPr>
          <a:xfrm>
            <a:off x="5063937" y="1040107"/>
            <a:ext cx="6778365" cy="27929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DC40FDC-3DB0-495A-BE54-C06174E9D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100098" y="1107677"/>
            <a:ext cx="6755901" cy="2666182"/>
          </a:xfrm>
          <a:prstGeom prst="rect">
            <a:avLst/>
          </a:prstGeom>
        </p:spPr>
      </p:pic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A984F165-1389-4F84-95B9-C5362B5B8E71}"/>
              </a:ext>
            </a:extLst>
          </p:cNvPr>
          <p:cNvSpPr txBox="1">
            <a:spLocks/>
          </p:cNvSpPr>
          <p:nvPr/>
        </p:nvSpPr>
        <p:spPr>
          <a:xfrm>
            <a:off x="336000" y="4024628"/>
            <a:ext cx="11520000" cy="266617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pipe[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expr_ty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]: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pipe '|&gt;'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[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expr_ty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]: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a=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'+' b=term { _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Py_BinOp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(a,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Add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b, EXTRA) }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48F373-4725-46DA-9F53-654AF4B6A3B5}"/>
              </a:ext>
            </a:extLst>
          </p:cNvPr>
          <p:cNvSpPr/>
          <p:nvPr/>
        </p:nvSpPr>
        <p:spPr>
          <a:xfrm>
            <a:off x="4318503" y="6047715"/>
            <a:ext cx="5450186" cy="569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9378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4E84F-6CF9-43CE-AEBD-AF8CD834F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Grammar Actions: from a match to an AST node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655CB-1A6D-4E84-B956-51F4A88ADD1D}"/>
              </a:ext>
            </a:extLst>
          </p:cNvPr>
          <p:cNvSpPr txBox="1"/>
          <p:nvPr/>
        </p:nvSpPr>
        <p:spPr>
          <a:xfrm>
            <a:off x="349699" y="1992395"/>
            <a:ext cx="3557270" cy="829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tIns="90000" bIns="90000" rtlCol="0" anchor="ctr">
            <a:noAutofit/>
          </a:bodyPr>
          <a:lstStyle/>
          <a:p>
            <a:pPr algn="ctr"/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10 |&gt; double</a:t>
            </a:r>
            <a:endParaRPr lang="en-NL" sz="3200" dirty="0">
              <a:solidFill>
                <a:schemeClr val="bg1">
                  <a:lumMod val="9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49D6B4-17B8-4A6B-BDDA-E80AC3321FD7}"/>
              </a:ext>
            </a:extLst>
          </p:cNvPr>
          <p:cNvCxnSpPr>
            <a:cxnSpLocks/>
          </p:cNvCxnSpPr>
          <p:nvPr/>
        </p:nvCxnSpPr>
        <p:spPr>
          <a:xfrm>
            <a:off x="4111218" y="2407056"/>
            <a:ext cx="784632" cy="0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2E2CD5A-DFB8-4132-9C06-3A2A2236CF1E}"/>
              </a:ext>
            </a:extLst>
          </p:cNvPr>
          <p:cNvSpPr/>
          <p:nvPr/>
        </p:nvSpPr>
        <p:spPr>
          <a:xfrm>
            <a:off x="5063937" y="1040107"/>
            <a:ext cx="6778365" cy="27929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DC40FDC-3DB0-495A-BE54-C06174E9D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100098" y="1107677"/>
            <a:ext cx="6755901" cy="2666182"/>
          </a:xfrm>
          <a:prstGeom prst="rect">
            <a:avLst/>
          </a:prstGeom>
        </p:spPr>
      </p:pic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A984F165-1389-4F84-95B9-C5362B5B8E71}"/>
              </a:ext>
            </a:extLst>
          </p:cNvPr>
          <p:cNvSpPr txBox="1">
            <a:spLocks/>
          </p:cNvSpPr>
          <p:nvPr/>
        </p:nvSpPr>
        <p:spPr>
          <a:xfrm>
            <a:off x="336000" y="4024628"/>
            <a:ext cx="11520000" cy="266617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pipe[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expr_ty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]: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pipe '|&gt;'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[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expr_ty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]: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</a:t>
            </a:r>
            <a:r>
              <a:rPr lang="nl-NL" sz="2200" dirty="0">
                <a:solidFill>
                  <a:srgbClr val="00B0F0"/>
                </a:solidFill>
              </a:rPr>
              <a:t>a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=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'+' </a:t>
            </a:r>
            <a:r>
              <a:rPr lang="nl-NL" sz="2200" dirty="0">
                <a:solidFill>
                  <a:srgbClr val="FFFF00"/>
                </a:solidFill>
              </a:rPr>
              <a:t>b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=term { _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Py_BinOp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nl-NL" sz="2200" dirty="0">
                <a:solidFill>
                  <a:srgbClr val="00B0F0"/>
                </a:solidFill>
              </a:rPr>
              <a:t>a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Add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nl-NL" sz="2200" dirty="0">
                <a:solidFill>
                  <a:srgbClr val="FFFF00"/>
                </a:solidFill>
              </a:rPr>
              <a:t>b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EXTRA) }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48F373-4725-46DA-9F53-654AF4B6A3B5}"/>
              </a:ext>
            </a:extLst>
          </p:cNvPr>
          <p:cNvSpPr/>
          <p:nvPr/>
        </p:nvSpPr>
        <p:spPr>
          <a:xfrm>
            <a:off x="4264351" y="6047715"/>
            <a:ext cx="5298393" cy="569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28535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19163-EE6F-400F-879B-7181B98BE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92892"/>
            <a:ext cx="11520000" cy="577850"/>
          </a:xfrm>
        </p:spPr>
        <p:txBody>
          <a:bodyPr/>
          <a:lstStyle/>
          <a:p>
            <a:r>
              <a:rPr lang="en-GB" dirty="0"/>
              <a:t>Talk Outline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FB631-B777-43D1-AB39-987461B4A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1023042"/>
            <a:ext cx="11520000" cy="5593758"/>
          </a:xfrm>
        </p:spPr>
        <p:txBody>
          <a:bodyPr>
            <a:normAutofit/>
          </a:bodyPr>
          <a:lstStyle/>
          <a:p>
            <a:r>
              <a:rPr lang="en-GB" dirty="0"/>
              <a:t>We're going to dive into </a:t>
            </a:r>
            <a:r>
              <a:rPr lang="en-GB" b="1" dirty="0" err="1"/>
              <a:t>CPython's</a:t>
            </a:r>
            <a:r>
              <a:rPr lang="en-GB" b="1" dirty="0"/>
              <a:t> Internals</a:t>
            </a:r>
            <a:r>
              <a:rPr lang="en-GB" dirty="0"/>
              <a:t>, including:</a:t>
            </a:r>
          </a:p>
          <a:p>
            <a:pPr lvl="1"/>
            <a:r>
              <a:rPr lang="en-GB" sz="2600" dirty="0"/>
              <a:t>Tokens, Grammar, &amp; the PEG parser</a:t>
            </a:r>
          </a:p>
          <a:p>
            <a:pPr lvl="1"/>
            <a:r>
              <a:rPr lang="en-GB" sz="2600" dirty="0"/>
              <a:t>Abstract Syntax Trees (AST)</a:t>
            </a:r>
          </a:p>
          <a:p>
            <a:pPr lvl="1"/>
            <a:r>
              <a:rPr lang="en-GB" sz="2600" dirty="0"/>
              <a:t>The compiler, bytecode, and "opcodes" (instructions)</a:t>
            </a:r>
          </a:p>
          <a:p>
            <a:pPr lvl="1"/>
            <a:r>
              <a:rPr lang="en-GB" sz="2600" dirty="0"/>
              <a:t>The Evaluation Loop</a:t>
            </a:r>
          </a:p>
          <a:p>
            <a:pPr>
              <a:spcBef>
                <a:spcPts val="2400"/>
              </a:spcBef>
            </a:pPr>
            <a:r>
              <a:rPr lang="en-GB" dirty="0"/>
              <a:t>We'll do that by implementing a </a:t>
            </a:r>
            <a:r>
              <a:rPr lang="en-GB" b="1" dirty="0"/>
              <a:t>pipe operator</a:t>
            </a:r>
          </a:p>
          <a:p>
            <a:pPr>
              <a:spcBef>
                <a:spcPts val="2400"/>
              </a:spcBef>
            </a:pPr>
            <a:r>
              <a:rPr lang="en-GB" dirty="0"/>
              <a:t>Due to </a:t>
            </a:r>
            <a:r>
              <a:rPr lang="en-GB" b="1" dirty="0"/>
              <a:t>time constraints, </a:t>
            </a:r>
            <a:r>
              <a:rPr lang="en-GB" dirty="0"/>
              <a:t>this talk will feature</a:t>
            </a:r>
            <a:r>
              <a:rPr lang="en-GB" b="1" dirty="0"/>
              <a:t>:</a:t>
            </a:r>
          </a:p>
          <a:p>
            <a:pPr lvl="1"/>
            <a:r>
              <a:rPr lang="en-GB" sz="2800" b="1" dirty="0"/>
              <a:t>Blatant omissions</a:t>
            </a:r>
          </a:p>
          <a:p>
            <a:pPr lvl="1"/>
            <a:r>
              <a:rPr lang="en-GB" sz="2800" b="1" dirty="0"/>
              <a:t>Gross oversimplifications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A3B52B-0114-465E-87D7-63F31308A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122843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4E84F-6CF9-43CE-AEBD-AF8CD834F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Grammar Actions: from a match to an AST node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655CB-1A6D-4E84-B956-51F4A88ADD1D}"/>
              </a:ext>
            </a:extLst>
          </p:cNvPr>
          <p:cNvSpPr txBox="1"/>
          <p:nvPr/>
        </p:nvSpPr>
        <p:spPr>
          <a:xfrm>
            <a:off x="349699" y="1992395"/>
            <a:ext cx="3557270" cy="829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tIns="90000" bIns="90000" rtlCol="0" anchor="ctr">
            <a:noAutofit/>
          </a:bodyPr>
          <a:lstStyle/>
          <a:p>
            <a:pPr algn="ctr"/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10 |&gt; double</a:t>
            </a:r>
            <a:endParaRPr lang="en-NL" sz="3200" dirty="0">
              <a:solidFill>
                <a:schemeClr val="bg1">
                  <a:lumMod val="9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49D6B4-17B8-4A6B-BDDA-E80AC3321FD7}"/>
              </a:ext>
            </a:extLst>
          </p:cNvPr>
          <p:cNvCxnSpPr>
            <a:cxnSpLocks/>
          </p:cNvCxnSpPr>
          <p:nvPr/>
        </p:nvCxnSpPr>
        <p:spPr>
          <a:xfrm>
            <a:off x="4111218" y="2407056"/>
            <a:ext cx="784632" cy="0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2E2CD5A-DFB8-4132-9C06-3A2A2236CF1E}"/>
              </a:ext>
            </a:extLst>
          </p:cNvPr>
          <p:cNvSpPr/>
          <p:nvPr/>
        </p:nvSpPr>
        <p:spPr>
          <a:xfrm>
            <a:off x="5063937" y="1040107"/>
            <a:ext cx="6778365" cy="27929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DC40FDC-3DB0-495A-BE54-C06174E9D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100098" y="1107677"/>
            <a:ext cx="6755901" cy="2666182"/>
          </a:xfrm>
          <a:prstGeom prst="rect">
            <a:avLst/>
          </a:prstGeom>
        </p:spPr>
      </p:pic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A984F165-1389-4F84-95B9-C5362B5B8E71}"/>
              </a:ext>
            </a:extLst>
          </p:cNvPr>
          <p:cNvSpPr txBox="1">
            <a:spLocks/>
          </p:cNvSpPr>
          <p:nvPr/>
        </p:nvSpPr>
        <p:spPr>
          <a:xfrm>
            <a:off x="336000" y="4024628"/>
            <a:ext cx="11520000" cy="266617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pipe[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expr_ty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]: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</a:t>
            </a:r>
            <a:r>
              <a:rPr lang="nl-NL" sz="2200" dirty="0">
                <a:solidFill>
                  <a:srgbClr val="00B0F0"/>
                </a:solidFill>
              </a:rPr>
              <a:t>a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=pipe '|&gt;' </a:t>
            </a:r>
            <a:r>
              <a:rPr lang="nl-NL" sz="2200" dirty="0">
                <a:solidFill>
                  <a:srgbClr val="FFFF00"/>
                </a:solidFill>
              </a:rPr>
              <a:t>b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=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{ _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Py_BinOp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nl-NL" sz="2200" dirty="0">
                <a:solidFill>
                  <a:srgbClr val="00B0F0"/>
                </a:solidFill>
              </a:rPr>
              <a:t>a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CallPipe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nl-NL" sz="2200" dirty="0">
                <a:solidFill>
                  <a:srgbClr val="FFFF00"/>
                </a:solidFill>
              </a:rPr>
              <a:t>b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EXTRA) }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[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expr_ty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]: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a=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'+' b=term { _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Py_BinOp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(a,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Add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b, EXTRA) }</a:t>
            </a:r>
          </a:p>
        </p:txBody>
      </p:sp>
    </p:spTree>
    <p:extLst>
      <p:ext uri="{BB962C8B-B14F-4D97-AF65-F5344CB8AC3E}">
        <p14:creationId xmlns:p14="http://schemas.microsoft.com/office/powerpoint/2010/main" val="2862516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4E84F-6CF9-43CE-AEBD-AF8CD834F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Grammar Actions: from a match to an AST node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655CB-1A6D-4E84-B956-51F4A88ADD1D}"/>
              </a:ext>
            </a:extLst>
          </p:cNvPr>
          <p:cNvSpPr txBox="1"/>
          <p:nvPr/>
        </p:nvSpPr>
        <p:spPr>
          <a:xfrm>
            <a:off x="349699" y="1992395"/>
            <a:ext cx="3557270" cy="829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tIns="90000" bIns="90000" rtlCol="0" anchor="ctr">
            <a:noAutofit/>
          </a:bodyPr>
          <a:lstStyle/>
          <a:p>
            <a:pPr algn="ctr"/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10 |&gt; double</a:t>
            </a:r>
            <a:endParaRPr lang="en-NL" sz="3200" dirty="0">
              <a:solidFill>
                <a:schemeClr val="bg1">
                  <a:lumMod val="9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49D6B4-17B8-4A6B-BDDA-E80AC3321FD7}"/>
              </a:ext>
            </a:extLst>
          </p:cNvPr>
          <p:cNvCxnSpPr>
            <a:cxnSpLocks/>
          </p:cNvCxnSpPr>
          <p:nvPr/>
        </p:nvCxnSpPr>
        <p:spPr>
          <a:xfrm>
            <a:off x="4111218" y="2407056"/>
            <a:ext cx="784632" cy="0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2E2CD5A-DFB8-4132-9C06-3A2A2236CF1E}"/>
              </a:ext>
            </a:extLst>
          </p:cNvPr>
          <p:cNvSpPr/>
          <p:nvPr/>
        </p:nvSpPr>
        <p:spPr>
          <a:xfrm>
            <a:off x="5063937" y="1040107"/>
            <a:ext cx="6778365" cy="27929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DC40FDC-3DB0-495A-BE54-C06174E9D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100098" y="1107677"/>
            <a:ext cx="6755900" cy="2666182"/>
          </a:xfrm>
          <a:prstGeom prst="rect">
            <a:avLst/>
          </a:prstGeom>
        </p:spPr>
      </p:pic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A984F165-1389-4F84-95B9-C5362B5B8E71}"/>
              </a:ext>
            </a:extLst>
          </p:cNvPr>
          <p:cNvSpPr txBox="1">
            <a:spLocks/>
          </p:cNvSpPr>
          <p:nvPr/>
        </p:nvSpPr>
        <p:spPr>
          <a:xfrm>
            <a:off x="336000" y="4024628"/>
            <a:ext cx="11520000" cy="266617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pipe[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expr_ty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]: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a=pipe '|&gt;' b=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{ _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Py_BinOp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(a, </a:t>
            </a:r>
            <a:r>
              <a:rPr lang="nl-NL" sz="2200" dirty="0" err="1">
                <a:solidFill>
                  <a:srgbClr val="FA5252"/>
                </a:solidFill>
              </a:rPr>
              <a:t>CallPipe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b, EXTRA) }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[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expr_ty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]: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a=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'+' b=term { _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Py_BinOp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(a,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Add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b, EXTRA) }</a:t>
            </a:r>
          </a:p>
        </p:txBody>
      </p:sp>
    </p:spTree>
    <p:extLst>
      <p:ext uri="{BB962C8B-B14F-4D97-AF65-F5344CB8AC3E}">
        <p14:creationId xmlns:p14="http://schemas.microsoft.com/office/powerpoint/2010/main" val="31831379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83A078-042F-4E6F-A06A-50EBB03AB3D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720885"/>
            <a:ext cx="11520000" cy="2410813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Autofit/>
          </a:bodyPr>
          <a:lstStyle/>
          <a:p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boolop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=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Or</a:t>
            </a:r>
          </a:p>
          <a:p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operator =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Add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Sub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Mult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MatMult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Div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Mod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Pow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LShift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           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RShift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BitOr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BitXor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BitAnd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FloorDiv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unaryop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= Invert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Not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UAdd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USub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F12F0-F54B-4A98-B3B0-0CD0F191E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E34AB8-208E-4F3E-A0DC-E7C9E0956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77455"/>
            <a:ext cx="11520000" cy="5796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File: </a:t>
            </a:r>
            <a:r>
              <a:rPr lang="en-GB" dirty="0"/>
              <a:t>Parser/</a:t>
            </a:r>
            <a:r>
              <a:rPr lang="en-GB" dirty="0" err="1"/>
              <a:t>Python.asdl</a:t>
            </a:r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5BC3B-B1E9-4F40-BC6B-DF67A8085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a </a:t>
            </a:r>
            <a:r>
              <a:rPr lang="en-GB" dirty="0" err="1"/>
              <a:t>CallPipe</a:t>
            </a:r>
            <a:r>
              <a:rPr lang="en-GB" dirty="0"/>
              <a:t> AST Node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2563762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83A078-042F-4E6F-A06A-50EBB03AB3D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720885"/>
            <a:ext cx="11520000" cy="2410813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Autofit/>
          </a:bodyPr>
          <a:lstStyle/>
          <a:p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boolop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=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Or</a:t>
            </a:r>
          </a:p>
          <a:p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operator = </a:t>
            </a:r>
            <a:r>
              <a:rPr lang="nl-NL" dirty="0" err="1">
                <a:solidFill>
                  <a:srgbClr val="FFFF00"/>
                </a:solidFill>
              </a:rPr>
              <a:t>Add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Sub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Mult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MatMult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Div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Mod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Pow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LShift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           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RShift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BitOr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BitXor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BitAnd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FloorDiv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unaryop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= Invert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Not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UAdd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USub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F12F0-F54B-4A98-B3B0-0CD0F191E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E34AB8-208E-4F3E-A0DC-E7C9E0956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77455"/>
            <a:ext cx="11520000" cy="5796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File: </a:t>
            </a:r>
            <a:r>
              <a:rPr lang="en-GB" dirty="0"/>
              <a:t>Parser/</a:t>
            </a:r>
            <a:r>
              <a:rPr lang="en-GB" dirty="0" err="1"/>
              <a:t>Python.asdl</a:t>
            </a:r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5BC3B-B1E9-4F40-BC6B-DF67A8085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a </a:t>
            </a:r>
            <a:r>
              <a:rPr lang="en-GB" dirty="0" err="1"/>
              <a:t>CallPipe</a:t>
            </a:r>
            <a:r>
              <a:rPr lang="en-GB" dirty="0"/>
              <a:t> AST Node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17548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83A078-042F-4E6F-A06A-50EBB03AB3D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720885"/>
            <a:ext cx="11520000" cy="2410813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Autofit/>
          </a:bodyPr>
          <a:lstStyle/>
          <a:p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boolop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=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Or</a:t>
            </a:r>
          </a:p>
          <a:p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operator =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Add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Sub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Mult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MatMult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Div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Mod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Pow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LShift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           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RShift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BitOr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BitXor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BitAnd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FloorDiv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unaryop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= Invert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Not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UAdd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USub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F12F0-F54B-4A98-B3B0-0CD0F191E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E34AB8-208E-4F3E-A0DC-E7C9E0956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77455"/>
            <a:ext cx="11520000" cy="5796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File: </a:t>
            </a:r>
            <a:r>
              <a:rPr lang="en-GB" dirty="0"/>
              <a:t>Parser/</a:t>
            </a:r>
            <a:r>
              <a:rPr lang="en-GB" dirty="0" err="1"/>
              <a:t>Python.asdl</a:t>
            </a:r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5BC3B-B1E9-4F40-BC6B-DF67A8085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a </a:t>
            </a:r>
            <a:r>
              <a:rPr lang="en-GB" dirty="0" err="1"/>
              <a:t>CallPipe</a:t>
            </a:r>
            <a:r>
              <a:rPr lang="en-GB" dirty="0"/>
              <a:t> AST Node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53930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83A078-042F-4E6F-A06A-50EBB03AB3D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720885"/>
            <a:ext cx="11520000" cy="2410813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Autofit/>
          </a:bodyPr>
          <a:lstStyle/>
          <a:p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boolop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=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Or</a:t>
            </a:r>
          </a:p>
          <a:p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operator =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Add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Sub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Mult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MatMult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Div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Mod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Pow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LShift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           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RShift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BitOr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BitXor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BitAnd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FloorDiv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CallPipe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unaryop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= Invert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Not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UAdd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USub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F12F0-F54B-4A98-B3B0-0CD0F191E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E34AB8-208E-4F3E-A0DC-E7C9E0956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77455"/>
            <a:ext cx="11520000" cy="5796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File: </a:t>
            </a:r>
            <a:r>
              <a:rPr lang="en-GB" dirty="0"/>
              <a:t>Parser/</a:t>
            </a:r>
            <a:r>
              <a:rPr lang="en-GB" dirty="0" err="1"/>
              <a:t>Python.asdl</a:t>
            </a:r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5BC3B-B1E9-4F40-BC6B-DF67A8085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a </a:t>
            </a:r>
            <a:r>
              <a:rPr lang="en-GB" dirty="0" err="1"/>
              <a:t>CallPipe</a:t>
            </a:r>
            <a:r>
              <a:rPr lang="en-GB" dirty="0"/>
              <a:t> AST Node</a:t>
            </a:r>
            <a:endParaRPr lang="en-NL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EE5F6A-11C8-4B34-9118-68C277DA8DA5}"/>
              </a:ext>
            </a:extLst>
          </p:cNvPr>
          <p:cNvGrpSpPr/>
          <p:nvPr/>
        </p:nvGrpSpPr>
        <p:grpSpPr>
          <a:xfrm>
            <a:off x="259799" y="4546674"/>
            <a:ext cx="11596200" cy="1569716"/>
            <a:chOff x="259799" y="4804412"/>
            <a:chExt cx="11596200" cy="1569716"/>
          </a:xfrm>
        </p:grpSpPr>
        <p:sp>
          <p:nvSpPr>
            <p:cNvPr id="9" name="Content Placeholder 5">
              <a:extLst>
                <a:ext uri="{FF2B5EF4-FFF2-40B4-BE49-F238E27FC236}">
                  <a16:creationId xmlns:a16="http://schemas.microsoft.com/office/drawing/2014/main" id="{96B11108-B918-44FF-8C1B-3B1DE056A376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4804412"/>
              <a:ext cx="9798599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$ </a:t>
              </a:r>
              <a:r>
                <a:rPr lang="en-GB" sz="2400" dirty="0"/>
                <a:t>make regen-</a:t>
              </a:r>
              <a:r>
                <a:rPr lang="en-GB" sz="2400" dirty="0" err="1"/>
                <a:t>ast</a:t>
              </a:r>
              <a:endParaRPr lang="en-NL" sz="2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80F4C2-7754-40F4-BC78-C22A5C90792E}"/>
                </a:ext>
              </a:extLst>
            </p:cNvPr>
            <p:cNvSpPr txBox="1"/>
            <p:nvPr/>
          </p:nvSpPr>
          <p:spPr>
            <a:xfrm>
              <a:off x="259799" y="4881254"/>
              <a:ext cx="17716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Linux/Mac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  <p:sp>
          <p:nvSpPr>
            <p:cNvPr id="11" name="Content Placeholder 5">
              <a:extLst>
                <a:ext uri="{FF2B5EF4-FFF2-40B4-BE49-F238E27FC236}">
                  <a16:creationId xmlns:a16="http://schemas.microsoft.com/office/drawing/2014/main" id="{786F80F6-17EE-4106-B95A-967663FA9EC3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5721350"/>
              <a:ext cx="9798599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&gt; </a:t>
              </a:r>
              <a:r>
                <a:rPr lang="en-GB" sz="2400" dirty="0" err="1"/>
                <a:t>PCBuild</a:t>
              </a:r>
              <a:r>
                <a:rPr lang="en-GB" sz="2400" dirty="0"/>
                <a:t>\build.bat --regen</a:t>
              </a:r>
              <a:endParaRPr lang="en-NL" sz="24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2F39C7-EE4F-4AC2-B451-F85D840F2FF4}"/>
                </a:ext>
              </a:extLst>
            </p:cNvPr>
            <p:cNvSpPr txBox="1"/>
            <p:nvPr/>
          </p:nvSpPr>
          <p:spPr>
            <a:xfrm>
              <a:off x="259799" y="5786129"/>
              <a:ext cx="15826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Windows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692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F12F0-F54B-4A98-B3B0-0CD0F191E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5BC3B-B1E9-4F40-BC6B-DF67A8085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Regenerate the parser based on the new grammar</a:t>
            </a:r>
            <a:endParaRPr lang="en-NL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EE5F6A-11C8-4B34-9118-68C277DA8DA5}"/>
              </a:ext>
            </a:extLst>
          </p:cNvPr>
          <p:cNvGrpSpPr/>
          <p:nvPr/>
        </p:nvGrpSpPr>
        <p:grpSpPr>
          <a:xfrm>
            <a:off x="259799" y="1396068"/>
            <a:ext cx="11596200" cy="1569716"/>
            <a:chOff x="259799" y="4804412"/>
            <a:chExt cx="11596200" cy="1569716"/>
          </a:xfrm>
        </p:grpSpPr>
        <p:sp>
          <p:nvSpPr>
            <p:cNvPr id="9" name="Content Placeholder 5">
              <a:extLst>
                <a:ext uri="{FF2B5EF4-FFF2-40B4-BE49-F238E27FC236}">
                  <a16:creationId xmlns:a16="http://schemas.microsoft.com/office/drawing/2014/main" id="{96B11108-B918-44FF-8C1B-3B1DE056A376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4804412"/>
              <a:ext cx="9798599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$ </a:t>
              </a:r>
              <a:r>
                <a:rPr lang="en-GB" sz="2400" dirty="0"/>
                <a:t>make regen-</a:t>
              </a:r>
              <a:r>
                <a:rPr lang="en-GB" sz="2400" dirty="0" err="1"/>
                <a:t>pegen</a:t>
              </a:r>
              <a:endParaRPr lang="en-NL" sz="2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80F4C2-7754-40F4-BC78-C22A5C90792E}"/>
                </a:ext>
              </a:extLst>
            </p:cNvPr>
            <p:cNvSpPr txBox="1"/>
            <p:nvPr/>
          </p:nvSpPr>
          <p:spPr>
            <a:xfrm>
              <a:off x="259799" y="4881254"/>
              <a:ext cx="17716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Linux/Mac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  <p:sp>
          <p:nvSpPr>
            <p:cNvPr id="11" name="Content Placeholder 5">
              <a:extLst>
                <a:ext uri="{FF2B5EF4-FFF2-40B4-BE49-F238E27FC236}">
                  <a16:creationId xmlns:a16="http://schemas.microsoft.com/office/drawing/2014/main" id="{786F80F6-17EE-4106-B95A-967663FA9EC3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5721350"/>
              <a:ext cx="9798599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&gt; </a:t>
              </a:r>
              <a:r>
                <a:rPr lang="en-GB" sz="2400" dirty="0" err="1"/>
                <a:t>PCBuild</a:t>
              </a:r>
              <a:r>
                <a:rPr lang="en-GB" sz="2400" dirty="0"/>
                <a:t>\build.bat --regen</a:t>
              </a:r>
              <a:endParaRPr lang="en-NL" sz="24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2F39C7-EE4F-4AC2-B451-F85D840F2FF4}"/>
                </a:ext>
              </a:extLst>
            </p:cNvPr>
            <p:cNvSpPr txBox="1"/>
            <p:nvPr/>
          </p:nvSpPr>
          <p:spPr>
            <a:xfrm>
              <a:off x="259799" y="5786129"/>
              <a:ext cx="15826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Windows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2A1BFF3C-4866-43CC-8C49-30D9546A1F8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3282660"/>
            <a:ext cx="11520000" cy="348644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Autofit/>
          </a:bodyPr>
          <a:lstStyle/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Python 3.9.9 (tags/v3.9.9-dirty:ccb0e6a345, Apr 10 2022, 13:28:32)</a:t>
            </a:r>
          </a:p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[GCC 9.4.0] on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linux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b="1" dirty="0">
                <a:solidFill>
                  <a:schemeClr val="accent6"/>
                </a:solidFill>
              </a:rPr>
              <a:t>&gt;&gt;&gt;</a:t>
            </a:r>
            <a:r>
              <a:rPr lang="nl-NL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import ast</a:t>
            </a:r>
          </a:p>
          <a:p>
            <a:pPr>
              <a:spcBef>
                <a:spcPts val="600"/>
              </a:spcBef>
            </a:pPr>
            <a:r>
              <a:rPr lang="nl-NL" b="1" dirty="0">
                <a:solidFill>
                  <a:schemeClr val="accent6"/>
                </a:solidFill>
              </a:rPr>
              <a:t>&gt;&gt;&gt;</a:t>
            </a:r>
            <a:r>
              <a:rPr lang="nl-NL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tree =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ast.parse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("10 |&gt; double")</a:t>
            </a:r>
          </a:p>
          <a:p>
            <a:pPr>
              <a:spcBef>
                <a:spcPts val="600"/>
              </a:spcBef>
            </a:pPr>
            <a:r>
              <a:rPr lang="nl-NL" b="1" dirty="0">
                <a:solidFill>
                  <a:schemeClr val="accent6"/>
                </a:solidFill>
              </a:rPr>
              <a:t>&gt;&gt;&gt;</a:t>
            </a:r>
            <a:r>
              <a:rPr lang="nl-NL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tree.body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[0].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value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&lt;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ast.</a:t>
            </a:r>
            <a:r>
              <a:rPr lang="en-GB" b="1" dirty="0" err="1">
                <a:solidFill>
                  <a:srgbClr val="00B0F0"/>
                </a:solidFill>
              </a:rPr>
              <a:t>BinOp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object at 0x7f26f872beb0&gt;</a:t>
            </a:r>
          </a:p>
          <a:p>
            <a:pPr>
              <a:spcBef>
                <a:spcPts val="600"/>
              </a:spcBef>
            </a:pPr>
            <a:r>
              <a:rPr lang="nl-NL" b="1" dirty="0">
                <a:solidFill>
                  <a:schemeClr val="accent6"/>
                </a:solidFill>
              </a:rPr>
              <a:t>&gt;&gt;&gt;</a:t>
            </a:r>
            <a:r>
              <a:rPr lang="nl-NL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tree.body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[0].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value.op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&lt;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ast.</a:t>
            </a:r>
            <a:r>
              <a:rPr lang="en-GB" b="1" dirty="0" err="1">
                <a:solidFill>
                  <a:srgbClr val="00B0F0"/>
                </a:solidFill>
              </a:rPr>
              <a:t>CallPipe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object at 0x7f26f86542d0&gt;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767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707C2-4875-484D-B58C-06C5E6086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1: Done</a:t>
            </a: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5F7FA8-33DD-4ACD-9722-4BC632F21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46375" y="1140593"/>
            <a:ext cx="11499250" cy="457681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C3F0ED-70A8-4431-8E1D-A8DC61EBD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045106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45671-4DBB-4902-9D3C-429008FA8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Progress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2D9E5F-F505-4299-A43E-19A31A193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40EF63B-0914-4848-AB7F-B0465C846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299" y="989816"/>
            <a:ext cx="12191998" cy="32487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EFBEAA-C2E1-4693-94FD-F5F28AE45485}"/>
              </a:ext>
            </a:extLst>
          </p:cNvPr>
          <p:cNvSpPr txBox="1"/>
          <p:nvPr/>
        </p:nvSpPr>
        <p:spPr>
          <a:xfrm>
            <a:off x="336001" y="4895858"/>
            <a:ext cx="11519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3200" dirty="0">
                <a:solidFill>
                  <a:srgbClr val="002060"/>
                </a:solidFill>
              </a:rPr>
              <a:t>Now it's time for Part 2, which is where the magic happens.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50670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707C2-4875-484D-B58C-06C5E6086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2: From Abstract Syntax Tree to Magic (Execution)</a:t>
            </a: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5F7FA8-33DD-4ACD-9722-4BC632F21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46375" y="1045917"/>
            <a:ext cx="11499250" cy="373407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C3F0ED-70A8-4431-8E1D-A8DC61EBD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25908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0244DF9-0EB2-4C62-A20F-F03453987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09" y="844550"/>
            <a:ext cx="5225242" cy="3788071"/>
          </a:xfrm>
          <a:prstGeom prst="rect">
            <a:avLst/>
          </a:prstGeom>
        </p:spPr>
      </p:pic>
      <p:pic>
        <p:nvPicPr>
          <p:cNvPr id="6" name="Picture 5" descr="Calendar&#10;&#10;Description automatically generated">
            <a:extLst>
              <a:ext uri="{FF2B5EF4-FFF2-40B4-BE49-F238E27FC236}">
                <a16:creationId xmlns:a16="http://schemas.microsoft.com/office/drawing/2014/main" id="{51A77762-F641-4732-9149-D79643885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303" y="844550"/>
            <a:ext cx="2383934" cy="3788070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821C58B0-9A1F-49B3-8286-94095A46D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356350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E2E2DA-D407-45F5-BB50-133F53B05554}"/>
              </a:ext>
            </a:extLst>
          </p:cNvPr>
          <p:cNvSpPr txBox="1"/>
          <p:nvPr/>
        </p:nvSpPr>
        <p:spPr>
          <a:xfrm>
            <a:off x="623109" y="4855716"/>
            <a:ext cx="52252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2060"/>
                </a:solidFill>
              </a:rPr>
              <a:t>Python Developer’s Guide</a:t>
            </a:r>
          </a:p>
          <a:p>
            <a:pPr algn="ctr"/>
            <a:r>
              <a:rPr lang="en-GB" sz="3200" dirty="0">
                <a:solidFill>
                  <a:srgbClr val="002060"/>
                </a:solidFill>
              </a:rPr>
              <a:t>https://devguide.python.org</a:t>
            </a:r>
            <a:endParaRPr lang="en-NL" sz="3200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E7CF0F-D4E9-488E-81B9-BD64F0E0F4BE}"/>
              </a:ext>
            </a:extLst>
          </p:cNvPr>
          <p:cNvSpPr txBox="1"/>
          <p:nvPr/>
        </p:nvSpPr>
        <p:spPr>
          <a:xfrm>
            <a:off x="6343649" y="4855716"/>
            <a:ext cx="52252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err="1">
                <a:solidFill>
                  <a:srgbClr val="002060"/>
                </a:solidFill>
              </a:rPr>
              <a:t>CPython</a:t>
            </a:r>
            <a:r>
              <a:rPr lang="en-GB" sz="3200" b="1" dirty="0">
                <a:solidFill>
                  <a:srgbClr val="002060"/>
                </a:solidFill>
              </a:rPr>
              <a:t> Internals</a:t>
            </a:r>
          </a:p>
          <a:p>
            <a:pPr algn="ctr"/>
            <a:r>
              <a:rPr lang="en-GB" sz="3200" dirty="0">
                <a:solidFill>
                  <a:srgbClr val="002060"/>
                </a:solidFill>
              </a:rPr>
              <a:t>Anthony Shaw &amp; Real Python</a:t>
            </a:r>
            <a:endParaRPr lang="en-NL" sz="3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9171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684260-2394-457C-9B7E-85F6BA70D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B6E0F4-CB86-4F66-B57D-4CCCF9448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1202437"/>
            <a:ext cx="11520000" cy="4383551"/>
          </a:xfrm>
        </p:spPr>
        <p:txBody>
          <a:bodyPr/>
          <a:lstStyle/>
          <a:p>
            <a:pPr>
              <a:spcBef>
                <a:spcPts val="4800"/>
              </a:spcBef>
            </a:pPr>
            <a:r>
              <a:rPr lang="en-GB" dirty="0"/>
              <a:t>The compiler takes the AST and turns it into bytecode</a:t>
            </a:r>
          </a:p>
          <a:p>
            <a:pPr>
              <a:spcBef>
                <a:spcPts val="4800"/>
              </a:spcBef>
            </a:pPr>
            <a:r>
              <a:rPr lang="en-GB" dirty="0"/>
              <a:t>Bytecode consists of a list of </a:t>
            </a:r>
            <a:r>
              <a:rPr lang="en-GB" b="1" dirty="0"/>
              <a:t>instructions</a:t>
            </a:r>
            <a:r>
              <a:rPr lang="en-GB" dirty="0"/>
              <a:t> for the </a:t>
            </a:r>
            <a:r>
              <a:rPr lang="en-GB" b="1" dirty="0"/>
              <a:t>evaluation loop</a:t>
            </a:r>
          </a:p>
          <a:p>
            <a:pPr>
              <a:spcBef>
                <a:spcPts val="4800"/>
              </a:spcBef>
            </a:pPr>
            <a:r>
              <a:rPr lang="en-GB" dirty="0"/>
              <a:t>Each unique instruction has its own "opcode" (operation code)</a:t>
            </a:r>
          </a:p>
          <a:p>
            <a:pPr>
              <a:spcBef>
                <a:spcPts val="4800"/>
              </a:spcBef>
            </a:pPr>
            <a:r>
              <a:rPr lang="en-GB" dirty="0"/>
              <a:t>Our new operator needs an "opcode" of its own!</a:t>
            </a:r>
            <a:endParaRPr lang="en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D7A2DB-4613-4057-8CA6-710763065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Compiling the AST into Bytecode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6243871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C7683F-BF49-445A-A316-D9CD8575C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3414102"/>
            <a:ext cx="11520000" cy="2138363"/>
          </a:xfrm>
        </p:spPr>
        <p:txBody>
          <a:bodyPr/>
          <a:lstStyle/>
          <a:p>
            <a:endParaRPr lang="en-NL"/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6623879E-D4A1-4C62-AED0-F1361046F51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991163"/>
            <a:ext cx="11520000" cy="378906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nl-NL" sz="2800" dirty="0" err="1"/>
              <a:t>def_op</a:t>
            </a:r>
            <a:r>
              <a:rPr lang="nl-NL" sz="2800" dirty="0"/>
              <a:t>('POP_EXCEPT', 89)</a:t>
            </a:r>
          </a:p>
          <a:p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# </a:t>
            </a:r>
            <a:r>
              <a:rPr lang="nl-NL" sz="2800" dirty="0" err="1"/>
              <a:t>Opcodes</a:t>
            </a:r>
            <a:r>
              <a:rPr lang="nl-NL" sz="2800" dirty="0"/>
              <a:t> </a:t>
            </a:r>
            <a:r>
              <a:rPr lang="nl-NL" sz="2800" dirty="0" err="1"/>
              <a:t>from</a:t>
            </a:r>
            <a:r>
              <a:rPr lang="nl-NL" sz="2800" dirty="0"/>
              <a:t> here have </a:t>
            </a:r>
            <a:r>
              <a:rPr lang="nl-NL" sz="2800" dirty="0" err="1"/>
              <a:t>an</a:t>
            </a:r>
            <a:r>
              <a:rPr lang="nl-NL" sz="2800" dirty="0"/>
              <a:t> argument:</a:t>
            </a:r>
          </a:p>
          <a:p>
            <a:r>
              <a:rPr lang="nl-NL" sz="2800" dirty="0"/>
              <a:t>HAVE_ARGUMENT = 90</a:t>
            </a:r>
          </a:p>
          <a:p>
            <a:r>
              <a:rPr lang="nl-NL" sz="2800" dirty="0" err="1"/>
              <a:t>name_op</a:t>
            </a:r>
            <a:r>
              <a:rPr lang="nl-NL" sz="2800" dirty="0"/>
              <a:t>('STORE_NAME', 90)</a:t>
            </a:r>
          </a:p>
          <a:p>
            <a:r>
              <a:rPr lang="nl-NL" sz="2800" dirty="0" err="1"/>
              <a:t>name_op</a:t>
            </a:r>
            <a:r>
              <a:rPr lang="nl-NL" sz="2800" dirty="0"/>
              <a:t>('DELETE_NAME', 91)</a:t>
            </a:r>
            <a:endParaRPr lang="en-NL" sz="2800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4165A90F-AF67-4B8D-9B0F-56E52357EE2D}"/>
              </a:ext>
            </a:extLst>
          </p:cNvPr>
          <p:cNvSpPr txBox="1">
            <a:spLocks/>
          </p:cNvSpPr>
          <p:nvPr/>
        </p:nvSpPr>
        <p:spPr>
          <a:xfrm>
            <a:off x="335999" y="298056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Lib/opcode.py</a:t>
            </a:r>
            <a:endParaRPr lang="en-NL" dirty="0"/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A4A61C68-69BB-4AA2-852E-7764E5714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</p:spPr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223815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C7683F-BF49-445A-A316-D9CD8575C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3414102"/>
            <a:ext cx="11520000" cy="2138363"/>
          </a:xfrm>
        </p:spPr>
        <p:txBody>
          <a:bodyPr/>
          <a:lstStyle/>
          <a:p>
            <a:endParaRPr lang="en-NL"/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6623879E-D4A1-4C62-AED0-F1361046F51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991163"/>
            <a:ext cx="11520000" cy="378906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nl-NL" sz="2800" dirty="0" err="1"/>
              <a:t>def_op</a:t>
            </a:r>
            <a:r>
              <a:rPr lang="nl-NL" sz="2800" dirty="0"/>
              <a:t>('POP_EXCEPT', 89)</a:t>
            </a:r>
          </a:p>
          <a:p>
            <a:r>
              <a:rPr lang="nl-NL" sz="2800" dirty="0" err="1">
                <a:solidFill>
                  <a:srgbClr val="FFFF00"/>
                </a:solidFill>
              </a:rPr>
              <a:t>def_op</a:t>
            </a:r>
            <a:r>
              <a:rPr lang="nl-NL" sz="2800" dirty="0">
                <a:solidFill>
                  <a:srgbClr val="FFFF00"/>
                </a:solidFill>
              </a:rPr>
              <a:t>('BINARY_PIPE_CALL', 90)</a:t>
            </a:r>
          </a:p>
          <a:p>
            <a:endParaRPr lang="nl-NL" sz="2800" dirty="0"/>
          </a:p>
          <a:p>
            <a:r>
              <a:rPr lang="nl-NL" sz="2800" dirty="0"/>
              <a:t># </a:t>
            </a:r>
            <a:r>
              <a:rPr lang="nl-NL" sz="2800" dirty="0" err="1"/>
              <a:t>Opcodes</a:t>
            </a:r>
            <a:r>
              <a:rPr lang="nl-NL" sz="2800" dirty="0"/>
              <a:t> </a:t>
            </a:r>
            <a:r>
              <a:rPr lang="nl-NL" sz="2800" dirty="0" err="1"/>
              <a:t>from</a:t>
            </a:r>
            <a:r>
              <a:rPr lang="nl-NL" sz="2800" dirty="0"/>
              <a:t> here have </a:t>
            </a:r>
            <a:r>
              <a:rPr lang="nl-NL" sz="2800" dirty="0" err="1"/>
              <a:t>an</a:t>
            </a:r>
            <a:r>
              <a:rPr lang="nl-NL" sz="2800" dirty="0"/>
              <a:t> argument:</a:t>
            </a:r>
          </a:p>
          <a:p>
            <a:r>
              <a:rPr lang="nl-NL" sz="2800" dirty="0"/>
              <a:t>HAVE_ARGUMENT = </a:t>
            </a:r>
            <a:r>
              <a:rPr lang="nl-NL" sz="2800" dirty="0">
                <a:solidFill>
                  <a:srgbClr val="FFFF00"/>
                </a:solidFill>
              </a:rPr>
              <a:t>91</a:t>
            </a:r>
          </a:p>
          <a:p>
            <a:r>
              <a:rPr lang="nl-NL" sz="2800" dirty="0" err="1"/>
              <a:t>name_op</a:t>
            </a:r>
            <a:r>
              <a:rPr lang="nl-NL" sz="2800" dirty="0"/>
              <a:t>('STORE_NAME', </a:t>
            </a:r>
            <a:r>
              <a:rPr lang="nl-NL" sz="2800" dirty="0">
                <a:solidFill>
                  <a:srgbClr val="FFFF00"/>
                </a:solidFill>
              </a:rPr>
              <a:t>91</a:t>
            </a:r>
            <a:r>
              <a:rPr lang="nl-NL" sz="2800" dirty="0"/>
              <a:t>)</a:t>
            </a:r>
          </a:p>
          <a:p>
            <a:r>
              <a:rPr lang="nl-NL" sz="2800" dirty="0" err="1"/>
              <a:t>name_op</a:t>
            </a:r>
            <a:r>
              <a:rPr lang="nl-NL" sz="2800" dirty="0"/>
              <a:t>('DELETE_NAME', </a:t>
            </a:r>
            <a:r>
              <a:rPr lang="nl-NL" sz="2800" dirty="0">
                <a:solidFill>
                  <a:srgbClr val="FFFF00"/>
                </a:solidFill>
              </a:rPr>
              <a:t>92</a:t>
            </a:r>
            <a:r>
              <a:rPr lang="nl-NL" sz="2800" dirty="0"/>
              <a:t>)</a:t>
            </a:r>
            <a:endParaRPr lang="en-NL" sz="2800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4165A90F-AF67-4B8D-9B0F-56E52357EE2D}"/>
              </a:ext>
            </a:extLst>
          </p:cNvPr>
          <p:cNvSpPr txBox="1">
            <a:spLocks/>
          </p:cNvSpPr>
          <p:nvPr/>
        </p:nvSpPr>
        <p:spPr>
          <a:xfrm>
            <a:off x="335999" y="298056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Lib/opcode.py</a:t>
            </a:r>
            <a:endParaRPr lang="en-NL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613D36B-CCF6-4516-BADD-87196C8371A6}"/>
              </a:ext>
            </a:extLst>
          </p:cNvPr>
          <p:cNvGrpSpPr/>
          <p:nvPr/>
        </p:nvGrpSpPr>
        <p:grpSpPr>
          <a:xfrm>
            <a:off x="259799" y="5026508"/>
            <a:ext cx="11596200" cy="1569716"/>
            <a:chOff x="259799" y="4804412"/>
            <a:chExt cx="11596200" cy="1569716"/>
          </a:xfrm>
        </p:grpSpPr>
        <p:sp>
          <p:nvSpPr>
            <p:cNvPr id="7" name="Content Placeholder 5">
              <a:extLst>
                <a:ext uri="{FF2B5EF4-FFF2-40B4-BE49-F238E27FC236}">
                  <a16:creationId xmlns:a16="http://schemas.microsoft.com/office/drawing/2014/main" id="{5A77E8BE-7A3A-4C9C-BE31-622C3C571DAC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4804412"/>
              <a:ext cx="9798599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$ </a:t>
              </a:r>
              <a:r>
                <a:rPr lang="en-GB" sz="2400" dirty="0"/>
                <a:t>make regen-opcode</a:t>
              </a:r>
              <a:endParaRPr lang="en-NL" sz="2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D8022D-7415-4FCF-8A77-422767EE478C}"/>
                </a:ext>
              </a:extLst>
            </p:cNvPr>
            <p:cNvSpPr txBox="1"/>
            <p:nvPr/>
          </p:nvSpPr>
          <p:spPr>
            <a:xfrm>
              <a:off x="259799" y="4881254"/>
              <a:ext cx="17716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Linux/Mac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  <p:sp>
          <p:nvSpPr>
            <p:cNvPr id="9" name="Content Placeholder 5">
              <a:extLst>
                <a:ext uri="{FF2B5EF4-FFF2-40B4-BE49-F238E27FC236}">
                  <a16:creationId xmlns:a16="http://schemas.microsoft.com/office/drawing/2014/main" id="{2E478337-1FE2-4B41-B841-081975ABBCD5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5721350"/>
              <a:ext cx="9798599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&gt; </a:t>
              </a:r>
              <a:r>
                <a:rPr lang="en-GB" sz="2400" dirty="0" err="1"/>
                <a:t>PCBuild</a:t>
              </a:r>
              <a:r>
                <a:rPr lang="en-GB" sz="2400" dirty="0"/>
                <a:t>\build.bat</a:t>
              </a:r>
              <a:endParaRPr lang="en-NL" sz="2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75EE3C-E349-41D1-A395-F32BF2A2358E}"/>
                </a:ext>
              </a:extLst>
            </p:cNvPr>
            <p:cNvSpPr txBox="1"/>
            <p:nvPr/>
          </p:nvSpPr>
          <p:spPr>
            <a:xfrm>
              <a:off x="259799" y="5786129"/>
              <a:ext cx="15826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Windows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224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1599682"/>
            <a:ext cx="11520000" cy="516941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nl-NL" sz="2400" dirty="0" err="1">
                <a:solidFill>
                  <a:schemeClr val="accent2"/>
                </a:solidFill>
              </a:rPr>
              <a:t>static</a:t>
            </a:r>
            <a:r>
              <a:rPr lang="nl-NL" sz="2400" dirty="0">
                <a:solidFill>
                  <a:schemeClr val="accent2"/>
                </a:solidFill>
              </a:rPr>
              <a:t> int</a:t>
            </a:r>
          </a:p>
          <a:p>
            <a:r>
              <a:rPr lang="nl-NL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compiler_visit_expr1</a:t>
            </a:r>
            <a:r>
              <a:rPr lang="nl-NL" sz="2400" dirty="0"/>
              <a:t>(</a:t>
            </a:r>
            <a:r>
              <a:rPr lang="nl-NL" sz="2400" dirty="0" err="1">
                <a:solidFill>
                  <a:schemeClr val="accent2"/>
                </a:solidFill>
              </a:rPr>
              <a:t>struct</a:t>
            </a:r>
            <a:r>
              <a:rPr lang="nl-NL" sz="2400" dirty="0"/>
              <a:t> compiler *c, </a:t>
            </a:r>
            <a:r>
              <a:rPr lang="nl-NL" sz="2400" dirty="0" err="1"/>
              <a:t>expr_ty</a:t>
            </a:r>
            <a:r>
              <a:rPr lang="nl-NL" sz="2400" dirty="0"/>
              <a:t> e)</a:t>
            </a:r>
          </a:p>
          <a:p>
            <a:r>
              <a:rPr lang="nl-NL" sz="2400" dirty="0"/>
              <a:t>{</a:t>
            </a:r>
          </a:p>
          <a:p>
            <a:r>
              <a:rPr lang="nl-NL" sz="2400" dirty="0"/>
              <a:t>    </a:t>
            </a:r>
            <a:r>
              <a:rPr lang="nl-NL" sz="2400" dirty="0">
                <a:solidFill>
                  <a:schemeClr val="accent2"/>
                </a:solidFill>
              </a:rPr>
              <a:t>switch</a:t>
            </a:r>
            <a:r>
              <a:rPr lang="nl-NL" sz="2400" dirty="0"/>
              <a:t> (e-&gt;kind) {</a:t>
            </a:r>
          </a:p>
          <a:p>
            <a:r>
              <a:rPr lang="nl-NL" sz="2400" dirty="0"/>
              <a:t>    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/*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Other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cases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removed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*/</a:t>
            </a:r>
          </a:p>
          <a:p>
            <a:r>
              <a:rPr lang="nl-NL" sz="2400" dirty="0">
                <a:solidFill>
                  <a:schemeClr val="accent2"/>
                </a:solidFill>
              </a:rPr>
              <a:t>    case</a:t>
            </a:r>
            <a:r>
              <a:rPr lang="nl-NL" sz="2400" dirty="0"/>
              <a:t> </a:t>
            </a:r>
            <a:r>
              <a:rPr lang="nl-NL" sz="2400" dirty="0" err="1"/>
              <a:t>BinOp_kind</a:t>
            </a:r>
            <a:r>
              <a:rPr lang="nl-NL" sz="2400" dirty="0"/>
              <a:t>:</a:t>
            </a:r>
          </a:p>
          <a:p>
            <a:r>
              <a:rPr lang="nl-NL" sz="2400" dirty="0"/>
              <a:t>        VISIT(c, </a:t>
            </a:r>
            <a:r>
              <a:rPr lang="nl-NL" sz="2400" dirty="0" err="1"/>
              <a:t>expr</a:t>
            </a:r>
            <a:r>
              <a:rPr lang="nl-NL" sz="2400" dirty="0"/>
              <a:t>, e-&gt;</a:t>
            </a:r>
            <a:r>
              <a:rPr lang="nl-NL" sz="2400" dirty="0" err="1"/>
              <a:t>v.BinOp.</a:t>
            </a:r>
            <a:r>
              <a:rPr lang="nl-NL" sz="2400" dirty="0" err="1">
                <a:solidFill>
                  <a:srgbClr val="00B0F0"/>
                </a:solidFill>
              </a:rPr>
              <a:t>left</a:t>
            </a:r>
            <a:r>
              <a:rPr lang="nl-NL" sz="2400" dirty="0"/>
              <a:t>);</a:t>
            </a:r>
          </a:p>
          <a:p>
            <a:r>
              <a:rPr lang="nl-NL" sz="2400" dirty="0"/>
              <a:t>        VISIT(c, </a:t>
            </a:r>
            <a:r>
              <a:rPr lang="nl-NL" sz="2400" dirty="0" err="1"/>
              <a:t>expr</a:t>
            </a:r>
            <a:r>
              <a:rPr lang="nl-NL" sz="2400" dirty="0"/>
              <a:t>, e-&gt;</a:t>
            </a:r>
            <a:r>
              <a:rPr lang="nl-NL" sz="2400" dirty="0" err="1"/>
              <a:t>v.BinOp.</a:t>
            </a:r>
            <a:r>
              <a:rPr lang="nl-NL" sz="2400" dirty="0" err="1">
                <a:solidFill>
                  <a:srgbClr val="92D050"/>
                </a:solidFill>
              </a:rPr>
              <a:t>right</a:t>
            </a:r>
            <a:r>
              <a:rPr lang="nl-NL" sz="2400" dirty="0"/>
              <a:t>);</a:t>
            </a:r>
          </a:p>
          <a:p>
            <a:r>
              <a:rPr lang="nl-NL" sz="2400" dirty="0"/>
              <a:t>        ADDOP(c, </a:t>
            </a:r>
            <a:r>
              <a:rPr lang="nl-NL" sz="2400" dirty="0" err="1"/>
              <a:t>binop</a:t>
            </a:r>
            <a:r>
              <a:rPr lang="nl-NL" sz="2400" dirty="0"/>
              <a:t>(e-&gt;</a:t>
            </a:r>
            <a:r>
              <a:rPr lang="nl-NL" sz="2400" dirty="0" err="1"/>
              <a:t>v.BinOp.op</a:t>
            </a:r>
            <a:r>
              <a:rPr lang="nl-NL" sz="2400" dirty="0"/>
              <a:t>));</a:t>
            </a:r>
          </a:p>
          <a:p>
            <a:r>
              <a:rPr lang="nl-NL" sz="2400" dirty="0"/>
              <a:t>        </a:t>
            </a:r>
            <a:r>
              <a:rPr lang="nl-NL" sz="2400" dirty="0">
                <a:solidFill>
                  <a:schemeClr val="accent2"/>
                </a:solidFill>
              </a:rPr>
              <a:t>break</a:t>
            </a:r>
            <a:r>
              <a:rPr lang="nl-NL" sz="2400" dirty="0"/>
              <a:t>;</a:t>
            </a:r>
          </a:p>
          <a:p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   /*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Other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cases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removed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*/</a:t>
            </a:r>
            <a:endParaRPr lang="nl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9805AF-EE87-4D49-9A0D-8F762A5A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the compiler use the new "opcode"</a:t>
            </a:r>
            <a:endParaRPr lang="en-NL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884171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compile.c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812557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1599682"/>
            <a:ext cx="11520000" cy="516941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nl-NL" sz="2400" dirty="0" err="1">
                <a:solidFill>
                  <a:schemeClr val="accent2"/>
                </a:solidFill>
              </a:rPr>
              <a:t>static</a:t>
            </a:r>
            <a:r>
              <a:rPr lang="nl-NL" sz="2400" dirty="0">
                <a:solidFill>
                  <a:schemeClr val="accent2"/>
                </a:solidFill>
              </a:rPr>
              <a:t> int</a:t>
            </a:r>
          </a:p>
          <a:p>
            <a:r>
              <a:rPr lang="nl-NL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compiler_visit_expr1</a:t>
            </a:r>
            <a:r>
              <a:rPr lang="nl-NL" sz="2400" dirty="0"/>
              <a:t>(</a:t>
            </a:r>
            <a:r>
              <a:rPr lang="nl-NL" sz="2400" dirty="0" err="1">
                <a:solidFill>
                  <a:schemeClr val="accent2"/>
                </a:solidFill>
              </a:rPr>
              <a:t>struct</a:t>
            </a:r>
            <a:r>
              <a:rPr lang="nl-NL" sz="2400" dirty="0"/>
              <a:t> compiler *c, </a:t>
            </a:r>
            <a:r>
              <a:rPr lang="nl-NL" sz="2400" dirty="0" err="1"/>
              <a:t>expr_ty</a:t>
            </a:r>
            <a:r>
              <a:rPr lang="nl-NL" sz="2400" dirty="0"/>
              <a:t> e)</a:t>
            </a:r>
          </a:p>
          <a:p>
            <a:r>
              <a:rPr lang="nl-NL" sz="2400" dirty="0"/>
              <a:t>{</a:t>
            </a:r>
          </a:p>
          <a:p>
            <a:r>
              <a:rPr lang="nl-NL" sz="2400" dirty="0"/>
              <a:t>    </a:t>
            </a:r>
            <a:r>
              <a:rPr lang="nl-NL" sz="2400" dirty="0">
                <a:solidFill>
                  <a:schemeClr val="accent2"/>
                </a:solidFill>
              </a:rPr>
              <a:t>switch</a:t>
            </a:r>
            <a:r>
              <a:rPr lang="nl-NL" sz="2400" dirty="0"/>
              <a:t> (e-&gt;kind) {</a:t>
            </a:r>
          </a:p>
          <a:p>
            <a:r>
              <a:rPr lang="nl-NL" sz="2400" dirty="0"/>
              <a:t>    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/*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Other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cases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removed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*/</a:t>
            </a:r>
          </a:p>
          <a:p>
            <a:r>
              <a:rPr lang="nl-NL" sz="2400" dirty="0">
                <a:solidFill>
                  <a:schemeClr val="accent2"/>
                </a:solidFill>
              </a:rPr>
              <a:t>    case</a:t>
            </a:r>
            <a:r>
              <a:rPr lang="nl-NL" sz="2400" dirty="0"/>
              <a:t> </a:t>
            </a:r>
            <a:r>
              <a:rPr lang="nl-NL" sz="2400" dirty="0" err="1"/>
              <a:t>BinOp_kind</a:t>
            </a:r>
            <a:r>
              <a:rPr lang="nl-NL" sz="2400" dirty="0"/>
              <a:t>:</a:t>
            </a:r>
          </a:p>
          <a:p>
            <a:r>
              <a:rPr lang="nl-NL" sz="2400" dirty="0"/>
              <a:t>        VISIT(c, </a:t>
            </a:r>
            <a:r>
              <a:rPr lang="nl-NL" sz="2400" dirty="0" err="1"/>
              <a:t>expr</a:t>
            </a:r>
            <a:r>
              <a:rPr lang="nl-NL" sz="2400" dirty="0"/>
              <a:t>, e-&gt;</a:t>
            </a:r>
            <a:r>
              <a:rPr lang="nl-NL" sz="2400" dirty="0" err="1"/>
              <a:t>v.BinOp.</a:t>
            </a:r>
            <a:r>
              <a:rPr lang="nl-NL" sz="2400" dirty="0" err="1">
                <a:solidFill>
                  <a:schemeClr val="bg1">
                    <a:lumMod val="95000"/>
                  </a:schemeClr>
                </a:solidFill>
              </a:rPr>
              <a:t>left</a:t>
            </a:r>
            <a:r>
              <a:rPr lang="nl-NL" sz="2400" dirty="0"/>
              <a:t>);</a:t>
            </a:r>
          </a:p>
          <a:p>
            <a:r>
              <a:rPr lang="nl-NL" sz="2400" dirty="0"/>
              <a:t>        VISIT(c, </a:t>
            </a:r>
            <a:r>
              <a:rPr lang="nl-NL" sz="2400" dirty="0" err="1"/>
              <a:t>expr</a:t>
            </a:r>
            <a:r>
              <a:rPr lang="nl-NL" sz="2400" dirty="0"/>
              <a:t>, e-&gt;</a:t>
            </a:r>
            <a:r>
              <a:rPr lang="nl-NL" sz="2400" dirty="0" err="1"/>
              <a:t>v.BinOp.</a:t>
            </a:r>
            <a:r>
              <a:rPr lang="nl-NL" sz="2400" dirty="0" err="1">
                <a:solidFill>
                  <a:schemeClr val="bg1">
                    <a:lumMod val="95000"/>
                  </a:schemeClr>
                </a:solidFill>
              </a:rPr>
              <a:t>right</a:t>
            </a:r>
            <a:r>
              <a:rPr lang="nl-NL" sz="2400" dirty="0"/>
              <a:t>);</a:t>
            </a:r>
          </a:p>
          <a:p>
            <a:r>
              <a:rPr lang="nl-NL" sz="2400" dirty="0"/>
              <a:t>        ADDOP(c, </a:t>
            </a:r>
            <a:r>
              <a:rPr lang="nl-NL" sz="2400" dirty="0" err="1">
                <a:solidFill>
                  <a:srgbClr val="FFFF00"/>
                </a:solidFill>
              </a:rPr>
              <a:t>binop</a:t>
            </a:r>
            <a:r>
              <a:rPr lang="nl-NL" sz="2400" dirty="0">
                <a:solidFill>
                  <a:srgbClr val="FFFF00"/>
                </a:solidFill>
              </a:rPr>
              <a:t>(e-&gt;</a:t>
            </a:r>
            <a:r>
              <a:rPr lang="nl-NL" sz="2400" dirty="0" err="1">
                <a:solidFill>
                  <a:srgbClr val="FFFF00"/>
                </a:solidFill>
              </a:rPr>
              <a:t>v.BinOp.op</a:t>
            </a:r>
            <a:r>
              <a:rPr lang="nl-NL" sz="2400" dirty="0">
                <a:solidFill>
                  <a:srgbClr val="FFFF00"/>
                </a:solidFill>
              </a:rPr>
              <a:t>)</a:t>
            </a:r>
            <a:r>
              <a:rPr lang="nl-NL" sz="2400" dirty="0"/>
              <a:t>);</a:t>
            </a:r>
          </a:p>
          <a:p>
            <a:r>
              <a:rPr lang="nl-NL" sz="2400" dirty="0"/>
              <a:t>        </a:t>
            </a:r>
            <a:r>
              <a:rPr lang="nl-NL" sz="2400" dirty="0">
                <a:solidFill>
                  <a:schemeClr val="accent2"/>
                </a:solidFill>
              </a:rPr>
              <a:t>break</a:t>
            </a:r>
            <a:r>
              <a:rPr lang="nl-NL" sz="2400" dirty="0"/>
              <a:t>;</a:t>
            </a:r>
          </a:p>
          <a:p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   /*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Other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cases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removed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*/</a:t>
            </a:r>
            <a:endParaRPr lang="nl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9805AF-EE87-4D49-9A0D-8F762A5A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the compiler use the new "opcode"</a:t>
            </a:r>
            <a:endParaRPr lang="en-NL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884171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compile.c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468625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1599682"/>
            <a:ext cx="11520000" cy="516941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accent2"/>
                </a:solidFill>
              </a:rPr>
              <a:t>static int</a:t>
            </a:r>
          </a:p>
          <a:p>
            <a:r>
              <a:rPr lang="en-GB" sz="24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binop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</a:rPr>
              <a:t>operator_ty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op)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switch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(op) 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Add: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BINARY_ADD;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Sub: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BINARY_SUBTRACT;</a:t>
            </a:r>
          </a:p>
          <a:p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   /*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so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on */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9805AF-EE87-4D49-9A0D-8F762A5A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the compiler use the new "opcode"</a:t>
            </a:r>
            <a:endParaRPr lang="en-NL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884171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compile.c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1217600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1599682"/>
            <a:ext cx="11520000" cy="516941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accent2"/>
                </a:solidFill>
              </a:rPr>
              <a:t>static int</a:t>
            </a:r>
          </a:p>
          <a:p>
            <a:r>
              <a:rPr lang="en-GB" sz="24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binop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</a:rPr>
              <a:t>operator_ty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op)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switch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(op) 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400" dirty="0">
                <a:solidFill>
                  <a:srgbClr val="FFFF00"/>
                </a:solidFill>
              </a:rPr>
              <a:t>Add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BINARY_ADD;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Sub: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BINARY_SUBTRACT;</a:t>
            </a:r>
          </a:p>
          <a:p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   /*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so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on */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9805AF-EE87-4D49-9A0D-8F762A5A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the compiler use the new "opcode"</a:t>
            </a:r>
            <a:endParaRPr lang="en-NL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884171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compile.c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584481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1599682"/>
            <a:ext cx="11520000" cy="516941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accent2"/>
                </a:solidFill>
              </a:rPr>
              <a:t>static int</a:t>
            </a:r>
          </a:p>
          <a:p>
            <a:r>
              <a:rPr lang="en-GB" sz="24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binop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</a:rPr>
              <a:t>operator_ty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op)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switch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(op) 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Add: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400" dirty="0">
                <a:solidFill>
                  <a:srgbClr val="FFFF00"/>
                </a:solidFill>
              </a:rPr>
              <a:t>BINARY_ADD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;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Sub: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BINARY_SUBTRACT;</a:t>
            </a:r>
          </a:p>
          <a:p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   /*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so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on */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9805AF-EE87-4D49-9A0D-8F762A5A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the compiler use the new "opcode"</a:t>
            </a:r>
            <a:endParaRPr lang="en-NL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884171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compile.c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2331114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1599682"/>
            <a:ext cx="11520000" cy="516941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accent2"/>
                </a:solidFill>
              </a:rPr>
              <a:t>static int</a:t>
            </a:r>
          </a:p>
          <a:p>
            <a:r>
              <a:rPr lang="en-GB" sz="24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binop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</a:rPr>
              <a:t>operator_ty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op)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switch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(op) 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Add: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BINARY_ADD;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Sub: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BINARY_SUBTRACT;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400" dirty="0" err="1">
                <a:solidFill>
                  <a:srgbClr val="FFFF00"/>
                </a:solidFill>
              </a:rPr>
              <a:t>CallPipe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400" dirty="0">
                <a:solidFill>
                  <a:srgbClr val="FFFF00"/>
                </a:solidFill>
              </a:rPr>
              <a:t>BINARY_PIPE_CALL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;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/* And so on */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9805AF-EE87-4D49-9A0D-8F762A5A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the compiler use the new "opcode"</a:t>
            </a:r>
            <a:endParaRPr lang="en-NL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884171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compile.c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9534124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1599682"/>
            <a:ext cx="11520000" cy="480111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accent2"/>
                </a:solidFill>
              </a:rPr>
              <a:t>static int</a:t>
            </a:r>
          </a:p>
          <a:p>
            <a:r>
              <a:rPr lang="en-GB" sz="24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stack_effect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n-GB" sz="2400" dirty="0">
                <a:solidFill>
                  <a:schemeClr val="accent2"/>
                </a:solidFill>
              </a:rPr>
              <a:t>int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opcode, </a:t>
            </a:r>
            <a:r>
              <a:rPr lang="en-GB" sz="2400" dirty="0">
                <a:solidFill>
                  <a:schemeClr val="accent2"/>
                </a:solidFill>
              </a:rPr>
              <a:t>int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</a:rPr>
              <a:t>oparg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GB" sz="2400" dirty="0">
                <a:solidFill>
                  <a:schemeClr val="accent2"/>
                </a:solidFill>
              </a:rPr>
              <a:t>int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jump)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switch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(opcode) {</a:t>
            </a:r>
          </a:p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   /* Binary operators (most removed) */</a:t>
            </a:r>
          </a:p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BINARY_ADD:</a:t>
            </a:r>
          </a:p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BINARY_SUBTRACT:</a:t>
            </a:r>
          </a:p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BINARY_TRUE_DIVIDE:</a:t>
            </a:r>
          </a:p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2400" dirty="0">
                <a:solidFill>
                  <a:srgbClr val="FFFF00"/>
                </a:solidFill>
              </a:rPr>
              <a:t>BINARY_PIPE_CALL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-1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;</a:t>
            </a:r>
            <a:endParaRPr lang="en-GB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9805AF-EE87-4D49-9A0D-8F762A5A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the compiler use the new "opcode"</a:t>
            </a:r>
            <a:endParaRPr lang="en-NL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884171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compile.c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73481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45671-4DBB-4902-9D3C-429008FA8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source code to execution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2D9E5F-F505-4299-A43E-19A31A193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40EF63B-0914-4848-AB7F-B0465C846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00" y="989816"/>
            <a:ext cx="12192000" cy="32487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EFBEAA-C2E1-4693-94FD-F5F28AE45485}"/>
              </a:ext>
            </a:extLst>
          </p:cNvPr>
          <p:cNvSpPr txBox="1"/>
          <p:nvPr/>
        </p:nvSpPr>
        <p:spPr>
          <a:xfrm>
            <a:off x="229054" y="4548902"/>
            <a:ext cx="11733291" cy="1400383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lvl="0" algn="ctr">
              <a:spcBef>
                <a:spcPts val="600"/>
              </a:spcBef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Source code</a:t>
            </a:r>
            <a:r>
              <a:rPr kumimoji="0" lang="en-GB" sz="3600" b="0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 &amp; slides are available on GitHub:</a:t>
            </a:r>
          </a:p>
          <a:p>
            <a:pPr lvl="0" algn="ctr">
              <a:spcBef>
                <a:spcPts val="600"/>
              </a:spcBef>
              <a:defRPr/>
            </a:pPr>
            <a:r>
              <a:rPr lang="fr-FR" sz="4400" b="1" dirty="0">
                <a:solidFill>
                  <a:srgbClr val="002060"/>
                </a:solidFill>
              </a:rPr>
              <a:t>https://github.com/SebastiaanZ/pypethon</a:t>
            </a:r>
            <a:r>
              <a:rPr kumimoji="0" lang="en-GB" sz="4400" b="1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 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07993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707C2-4875-484D-B58C-06C5E6086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2: We've got Bytecode!</a:t>
            </a: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5F7FA8-33DD-4ACD-9722-4BC632F21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46376" y="1045917"/>
            <a:ext cx="11499247" cy="373407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C3F0ED-70A8-4431-8E1D-A8DC61EBD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FE1067-4CD5-4DD6-840F-556CD8256596}"/>
              </a:ext>
            </a:extLst>
          </p:cNvPr>
          <p:cNvSpPr txBox="1"/>
          <p:nvPr/>
        </p:nvSpPr>
        <p:spPr>
          <a:xfrm>
            <a:off x="336001" y="5258000"/>
            <a:ext cx="11519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Now</a:t>
            </a:r>
            <a:r>
              <a:rPr lang="en-GB" sz="3200" dirty="0">
                <a:solidFill>
                  <a:srgbClr val="002060"/>
                </a:solidFill>
              </a:rPr>
              <a:t>, we get to where the magic happens: the </a:t>
            </a:r>
            <a:r>
              <a:rPr lang="en-GB" sz="3200" b="1" dirty="0">
                <a:solidFill>
                  <a:srgbClr val="002060"/>
                </a:solidFill>
              </a:rPr>
              <a:t>Evaluation Loop</a:t>
            </a:r>
            <a:r>
              <a:rPr lang="en-GB" sz="3200" dirty="0">
                <a:solidFill>
                  <a:srgbClr val="002060"/>
                </a:solidFill>
              </a:rPr>
              <a:t>.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6188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887240"/>
            <a:ext cx="11520000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TARGET(BINARY_SUBTRACT):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7DBF3E-CC5E-4C2F-BE29-3F3C4BAD21E3}"/>
              </a:ext>
            </a:extLst>
          </p:cNvPr>
          <p:cNvSpPr/>
          <p:nvPr/>
        </p:nvSpPr>
        <p:spPr>
          <a:xfrm>
            <a:off x="1241659" y="1405289"/>
            <a:ext cx="5438274" cy="10010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9879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887240"/>
            <a:ext cx="11520000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TARGET(BINARY_SUBTRACT):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A63264-E876-432E-A5AC-0F4717DB46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DF8C65-15C4-45EB-895C-DCD004D63C3B}"/>
              </a:ext>
            </a:extLst>
          </p:cNvPr>
          <p:cNvSpPr/>
          <p:nvPr/>
        </p:nvSpPr>
        <p:spPr>
          <a:xfrm>
            <a:off x="6699183" y="3286407"/>
            <a:ext cx="4990504" cy="2924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50C58F-2923-4593-8245-732CE0E275D1}"/>
              </a:ext>
            </a:extLst>
          </p:cNvPr>
          <p:cNvSpPr/>
          <p:nvPr/>
        </p:nvSpPr>
        <p:spPr>
          <a:xfrm>
            <a:off x="10192964" y="3503691"/>
            <a:ext cx="1042401" cy="2149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91A8A-46CD-49F2-BE89-0D734C86C612}"/>
              </a:ext>
            </a:extLst>
          </p:cNvPr>
          <p:cNvSpPr txBox="1"/>
          <p:nvPr/>
        </p:nvSpPr>
        <p:spPr>
          <a:xfrm>
            <a:off x="9891248" y="5674734"/>
            <a:ext cx="164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Value Stack</a:t>
            </a:r>
            <a:endParaRPr lang="en-NL" sz="24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89B5B-F07A-4448-9210-DA68B9E6BE73}"/>
              </a:ext>
            </a:extLst>
          </p:cNvPr>
          <p:cNvSpPr txBox="1"/>
          <p:nvPr/>
        </p:nvSpPr>
        <p:spPr>
          <a:xfrm>
            <a:off x="6959406" y="4352541"/>
            <a:ext cx="792000" cy="792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4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E5928-F5CB-4A27-85DB-43D1EAB1A558}"/>
              </a:ext>
            </a:extLst>
          </p:cNvPr>
          <p:cNvSpPr txBox="1"/>
          <p:nvPr/>
        </p:nvSpPr>
        <p:spPr>
          <a:xfrm>
            <a:off x="8015935" y="4352541"/>
            <a:ext cx="792000" cy="792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-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9D2F63-F7A5-4C8F-A8AB-68B576D3DE00}"/>
              </a:ext>
            </a:extLst>
          </p:cNvPr>
          <p:cNvSpPr txBox="1"/>
          <p:nvPr/>
        </p:nvSpPr>
        <p:spPr>
          <a:xfrm>
            <a:off x="9072464" y="4352541"/>
            <a:ext cx="792000" cy="792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3</a:t>
            </a:r>
            <a:endParaRPr lang="en-NL" sz="4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29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  <p:bldP spid="10" grpId="0"/>
      <p:bldP spid="11" grpId="0"/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887240"/>
            <a:ext cx="11520000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TARGET(BINARY_SUBTRACT):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A63264-E876-432E-A5AC-0F4717DB46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DF8C65-15C4-45EB-895C-DCD004D63C3B}"/>
              </a:ext>
            </a:extLst>
          </p:cNvPr>
          <p:cNvSpPr/>
          <p:nvPr/>
        </p:nvSpPr>
        <p:spPr>
          <a:xfrm>
            <a:off x="6699183" y="3286407"/>
            <a:ext cx="4990504" cy="2924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50C58F-2923-4593-8245-732CE0E275D1}"/>
              </a:ext>
            </a:extLst>
          </p:cNvPr>
          <p:cNvSpPr/>
          <p:nvPr/>
        </p:nvSpPr>
        <p:spPr>
          <a:xfrm>
            <a:off x="10192964" y="3503691"/>
            <a:ext cx="1042401" cy="2149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91A8A-46CD-49F2-BE89-0D734C86C612}"/>
              </a:ext>
            </a:extLst>
          </p:cNvPr>
          <p:cNvSpPr txBox="1"/>
          <p:nvPr/>
        </p:nvSpPr>
        <p:spPr>
          <a:xfrm>
            <a:off x="9891248" y="5674734"/>
            <a:ext cx="164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Value Stack</a:t>
            </a:r>
            <a:endParaRPr lang="en-NL" sz="24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89B5B-F07A-4448-9210-DA68B9E6BE73}"/>
              </a:ext>
            </a:extLst>
          </p:cNvPr>
          <p:cNvSpPr txBox="1"/>
          <p:nvPr/>
        </p:nvSpPr>
        <p:spPr>
          <a:xfrm>
            <a:off x="6959406" y="4352541"/>
            <a:ext cx="792000" cy="79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4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E5928-F5CB-4A27-85DB-43D1EAB1A558}"/>
              </a:ext>
            </a:extLst>
          </p:cNvPr>
          <p:cNvSpPr txBox="1"/>
          <p:nvPr/>
        </p:nvSpPr>
        <p:spPr>
          <a:xfrm>
            <a:off x="8015935" y="4352541"/>
            <a:ext cx="792000" cy="792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-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9D2F63-F7A5-4C8F-A8AB-68B576D3DE00}"/>
              </a:ext>
            </a:extLst>
          </p:cNvPr>
          <p:cNvSpPr txBox="1"/>
          <p:nvPr/>
        </p:nvSpPr>
        <p:spPr>
          <a:xfrm>
            <a:off x="9072464" y="4352541"/>
            <a:ext cx="792000" cy="792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3</a:t>
            </a:r>
            <a:endParaRPr lang="en-NL" sz="4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08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11111E-6 L 0.27526 0.0578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63" y="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887240"/>
            <a:ext cx="11520000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TARGET(BINARY_SUBTRACT):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A63264-E876-432E-A5AC-0F4717DB46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DF8C65-15C4-45EB-895C-DCD004D63C3B}"/>
              </a:ext>
            </a:extLst>
          </p:cNvPr>
          <p:cNvSpPr/>
          <p:nvPr/>
        </p:nvSpPr>
        <p:spPr>
          <a:xfrm>
            <a:off x="6699183" y="3286407"/>
            <a:ext cx="4990504" cy="2924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50C58F-2923-4593-8245-732CE0E275D1}"/>
              </a:ext>
            </a:extLst>
          </p:cNvPr>
          <p:cNvSpPr/>
          <p:nvPr/>
        </p:nvSpPr>
        <p:spPr>
          <a:xfrm>
            <a:off x="10192964" y="3503691"/>
            <a:ext cx="1042401" cy="2149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91A8A-46CD-49F2-BE89-0D734C86C612}"/>
              </a:ext>
            </a:extLst>
          </p:cNvPr>
          <p:cNvSpPr txBox="1"/>
          <p:nvPr/>
        </p:nvSpPr>
        <p:spPr>
          <a:xfrm>
            <a:off x="9891248" y="5674734"/>
            <a:ext cx="164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Value Stack</a:t>
            </a:r>
            <a:endParaRPr lang="en-NL" sz="24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89B5B-F07A-4448-9210-DA68B9E6BE73}"/>
              </a:ext>
            </a:extLst>
          </p:cNvPr>
          <p:cNvSpPr txBox="1"/>
          <p:nvPr/>
        </p:nvSpPr>
        <p:spPr>
          <a:xfrm>
            <a:off x="10318164" y="4743686"/>
            <a:ext cx="792000" cy="79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4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E5928-F5CB-4A27-85DB-43D1EAB1A558}"/>
              </a:ext>
            </a:extLst>
          </p:cNvPr>
          <p:cNvSpPr txBox="1"/>
          <p:nvPr/>
        </p:nvSpPr>
        <p:spPr>
          <a:xfrm>
            <a:off x="8015935" y="4352541"/>
            <a:ext cx="792000" cy="792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-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9D2F63-F7A5-4C8F-A8AB-68B576D3DE00}"/>
              </a:ext>
            </a:extLst>
          </p:cNvPr>
          <p:cNvSpPr txBox="1"/>
          <p:nvPr/>
        </p:nvSpPr>
        <p:spPr>
          <a:xfrm>
            <a:off x="9072464" y="4352541"/>
            <a:ext cx="792000" cy="79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3</a:t>
            </a:r>
            <a:endParaRPr lang="en-NL" sz="4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97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10196 -0.074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91" y="-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887240"/>
            <a:ext cx="11520000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TARGET(BINARY_SUBTRACT):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A63264-E876-432E-A5AC-0F4717DB46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DF8C65-15C4-45EB-895C-DCD004D63C3B}"/>
              </a:ext>
            </a:extLst>
          </p:cNvPr>
          <p:cNvSpPr/>
          <p:nvPr/>
        </p:nvSpPr>
        <p:spPr>
          <a:xfrm>
            <a:off x="9685175" y="3286407"/>
            <a:ext cx="2004511" cy="2924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50C58F-2923-4593-8245-732CE0E275D1}"/>
              </a:ext>
            </a:extLst>
          </p:cNvPr>
          <p:cNvSpPr/>
          <p:nvPr/>
        </p:nvSpPr>
        <p:spPr>
          <a:xfrm>
            <a:off x="10192964" y="3503691"/>
            <a:ext cx="1042401" cy="2149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91A8A-46CD-49F2-BE89-0D734C86C612}"/>
              </a:ext>
            </a:extLst>
          </p:cNvPr>
          <p:cNvSpPr txBox="1"/>
          <p:nvPr/>
        </p:nvSpPr>
        <p:spPr>
          <a:xfrm>
            <a:off x="9891248" y="5674734"/>
            <a:ext cx="164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Value Stack</a:t>
            </a:r>
            <a:endParaRPr lang="en-NL" sz="24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89B5B-F07A-4448-9210-DA68B9E6BE73}"/>
              </a:ext>
            </a:extLst>
          </p:cNvPr>
          <p:cNvSpPr txBox="1"/>
          <p:nvPr/>
        </p:nvSpPr>
        <p:spPr>
          <a:xfrm>
            <a:off x="10318164" y="4743686"/>
            <a:ext cx="792000" cy="79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4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9D2F63-F7A5-4C8F-A8AB-68B576D3DE00}"/>
              </a:ext>
            </a:extLst>
          </p:cNvPr>
          <p:cNvSpPr txBox="1"/>
          <p:nvPr/>
        </p:nvSpPr>
        <p:spPr>
          <a:xfrm>
            <a:off x="10314384" y="3834616"/>
            <a:ext cx="792000" cy="79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3</a:t>
            </a:r>
            <a:endParaRPr lang="en-NL" sz="4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63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887240"/>
            <a:ext cx="11520000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TARGET(BINARY_SUBTRACT):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DF8C65-15C4-45EB-895C-DCD004D63C3B}"/>
              </a:ext>
            </a:extLst>
          </p:cNvPr>
          <p:cNvSpPr/>
          <p:nvPr/>
        </p:nvSpPr>
        <p:spPr>
          <a:xfrm>
            <a:off x="9703837" y="3286407"/>
            <a:ext cx="1985850" cy="2924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50C58F-2923-4593-8245-732CE0E275D1}"/>
              </a:ext>
            </a:extLst>
          </p:cNvPr>
          <p:cNvSpPr/>
          <p:nvPr/>
        </p:nvSpPr>
        <p:spPr>
          <a:xfrm>
            <a:off x="10192964" y="3503691"/>
            <a:ext cx="1042401" cy="2149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91A8A-46CD-49F2-BE89-0D734C86C612}"/>
              </a:ext>
            </a:extLst>
          </p:cNvPr>
          <p:cNvSpPr txBox="1"/>
          <p:nvPr/>
        </p:nvSpPr>
        <p:spPr>
          <a:xfrm>
            <a:off x="9891248" y="5674734"/>
            <a:ext cx="164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Value Stack</a:t>
            </a:r>
            <a:endParaRPr lang="en-NL" sz="24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89B5B-F07A-4448-9210-DA68B9E6BE73}"/>
              </a:ext>
            </a:extLst>
          </p:cNvPr>
          <p:cNvSpPr txBox="1"/>
          <p:nvPr/>
        </p:nvSpPr>
        <p:spPr>
          <a:xfrm>
            <a:off x="10318164" y="4743686"/>
            <a:ext cx="792000" cy="79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4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9D2F63-F7A5-4C8F-A8AB-68B576D3DE00}"/>
              </a:ext>
            </a:extLst>
          </p:cNvPr>
          <p:cNvSpPr txBox="1"/>
          <p:nvPr/>
        </p:nvSpPr>
        <p:spPr>
          <a:xfrm>
            <a:off x="10314384" y="3834616"/>
            <a:ext cx="792000" cy="79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3</a:t>
            </a:r>
            <a:endParaRPr lang="en-NL" sz="4400" b="1" dirty="0">
              <a:solidFill>
                <a:srgbClr val="00206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7CBD39-B178-4AC9-A8FE-86C341ABDE49}"/>
              </a:ext>
            </a:extLst>
          </p:cNvPr>
          <p:cNvCxnSpPr>
            <a:cxnSpLocks/>
          </p:cNvCxnSpPr>
          <p:nvPr/>
        </p:nvCxnSpPr>
        <p:spPr>
          <a:xfrm flipH="1" flipV="1">
            <a:off x="5875699" y="2399168"/>
            <a:ext cx="4438685" cy="250781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065B24-6787-4F01-B683-DF25214ECB52}"/>
              </a:ext>
            </a:extLst>
          </p:cNvPr>
          <p:cNvSpPr txBox="1"/>
          <p:nvPr/>
        </p:nvSpPr>
        <p:spPr>
          <a:xfrm>
            <a:off x="2993911" y="3639163"/>
            <a:ext cx="792000" cy="79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1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FE1763-96CC-4292-BDCD-BB68C62F7FA4}"/>
              </a:ext>
            </a:extLst>
          </p:cNvPr>
          <p:cNvSpPr txBox="1"/>
          <p:nvPr/>
        </p:nvSpPr>
        <p:spPr>
          <a:xfrm>
            <a:off x="8770021" y="2217770"/>
            <a:ext cx="792000" cy="79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4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805401-42E1-41C0-ADC1-9E6B7F28F60E}"/>
              </a:ext>
            </a:extLst>
          </p:cNvPr>
          <p:cNvSpPr txBox="1"/>
          <p:nvPr/>
        </p:nvSpPr>
        <p:spPr>
          <a:xfrm>
            <a:off x="10210035" y="2224992"/>
            <a:ext cx="792000" cy="79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3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5FEE51-8BA6-4D76-B08B-6381DA253419}"/>
              </a:ext>
            </a:extLst>
          </p:cNvPr>
          <p:cNvSpPr txBox="1"/>
          <p:nvPr/>
        </p:nvSpPr>
        <p:spPr>
          <a:xfrm>
            <a:off x="3415636" y="2229518"/>
            <a:ext cx="792000" cy="79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1</a:t>
            </a:r>
            <a:endParaRPr lang="en-NL" sz="4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50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85185E-6 L -0.41003 -0.371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08" y="-1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44444E-6 L 0.60196 0.15903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91" y="7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8" y="887240"/>
            <a:ext cx="11520001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</a:t>
            </a:r>
            <a:r>
              <a:rPr lang="en-GB" sz="2800" dirty="0">
                <a:solidFill>
                  <a:srgbClr val="FFFF00"/>
                </a:solidFill>
              </a:rPr>
              <a:t>BINARY_PIPE_CALL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997564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8" y="887240"/>
            <a:ext cx="11520001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</a:t>
            </a:r>
            <a:r>
              <a:rPr lang="en-GB" sz="2800" dirty="0">
                <a:solidFill>
                  <a:srgbClr val="FFFF00"/>
                </a:solidFill>
              </a:rPr>
              <a:t>BINARY_PIPE_CALL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spc="-200" dirty="0" err="1">
                <a:solidFill>
                  <a:srgbClr val="FFFF00"/>
                </a:solidFill>
              </a:rPr>
              <a:t>PyObject_CallOneArg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GB" sz="2800" dirty="0">
                <a:solidFill>
                  <a:srgbClr val="FFFF00"/>
                </a:solidFill>
              </a:rPr>
              <a:t>right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sz="2800" dirty="0">
                <a:solidFill>
                  <a:srgbClr val="FFFF00"/>
                </a:solidFill>
              </a:rPr>
              <a:t>left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833157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8" y="887240"/>
            <a:ext cx="11520001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</a:t>
            </a:r>
            <a:r>
              <a:rPr lang="en-GB" sz="2800" dirty="0">
                <a:solidFill>
                  <a:srgbClr val="FFFF00"/>
                </a:solidFill>
              </a:rPr>
              <a:t>BINARY_PIPE_CALL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spc="-200" dirty="0" err="1">
                <a:solidFill>
                  <a:srgbClr val="FFFF00"/>
                </a:solidFill>
              </a:rPr>
              <a:t>PyObject_CallOneArg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GB" sz="2800" dirty="0">
                <a:solidFill>
                  <a:srgbClr val="FFFF00"/>
                </a:solidFill>
              </a:rPr>
              <a:t>right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sz="2800" dirty="0">
                <a:solidFill>
                  <a:srgbClr val="FFFF00"/>
                </a:solidFill>
              </a:rPr>
              <a:t>left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68AA3F-E85D-4D3F-86EE-CA6F2B05A177}"/>
              </a:ext>
            </a:extLst>
          </p:cNvPr>
          <p:cNvSpPr/>
          <p:nvPr/>
        </p:nvSpPr>
        <p:spPr>
          <a:xfrm>
            <a:off x="6581488" y="4753069"/>
            <a:ext cx="4990504" cy="13218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b="1" dirty="0">
                <a:solidFill>
                  <a:srgbClr val="002060"/>
                </a:solidFill>
              </a:rPr>
              <a:t>10 |&gt; double</a:t>
            </a:r>
            <a:endParaRPr lang="en-NL" sz="5400" b="1" dirty="0">
              <a:solidFill>
                <a:srgbClr val="00206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5A06796-E82B-43CA-9357-9764391968A8}"/>
              </a:ext>
            </a:extLst>
          </p:cNvPr>
          <p:cNvCxnSpPr>
            <a:cxnSpLocks/>
          </p:cNvCxnSpPr>
          <p:nvPr/>
        </p:nvCxnSpPr>
        <p:spPr>
          <a:xfrm flipV="1">
            <a:off x="7849354" y="2933323"/>
            <a:ext cx="2634559" cy="2037029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8195EB-6EA9-4624-ADDB-C962AB9FABFB}"/>
              </a:ext>
            </a:extLst>
          </p:cNvPr>
          <p:cNvCxnSpPr/>
          <p:nvPr/>
        </p:nvCxnSpPr>
        <p:spPr>
          <a:xfrm flipH="1" flipV="1">
            <a:off x="9230627" y="2933323"/>
            <a:ext cx="702645" cy="2037029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924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1C38B32-BCB0-48A7-81BF-B3D27F56280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14300" y="933450"/>
            <a:ext cx="11963400" cy="3489326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Autofit/>
          </a:bodyPr>
          <a:lstStyle/>
          <a:p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EB7321"/>
                </a:solidFill>
              </a:rPr>
              <a:t>def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(number):</a:t>
            </a:r>
          </a:p>
          <a:p>
            <a:r>
              <a:rPr lang="en-GB" sz="2600" b="1" dirty="0">
                <a:solidFill>
                  <a:schemeClr val="accent6"/>
                </a:solidFill>
              </a:rPr>
              <a:t>...     </a:t>
            </a:r>
            <a:r>
              <a:rPr lang="en-GB" sz="2600" dirty="0">
                <a:solidFill>
                  <a:srgbClr val="EB7321"/>
                </a:solidFill>
              </a:rPr>
              <a:t>return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number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*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00B0F0"/>
                </a:solidFill>
              </a:rPr>
              <a:t>2</a:t>
            </a:r>
          </a:p>
          <a:p>
            <a:pPr>
              <a:spcBef>
                <a:spcPts val="2000"/>
              </a:spcBef>
            </a:pPr>
            <a:r>
              <a:rPr lang="en-GB" sz="2600" b="1" dirty="0">
                <a:solidFill>
                  <a:schemeClr val="accent6"/>
                </a:solidFill>
              </a:rPr>
              <a:t>&gt;&gt;&gt;</a:t>
            </a: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F167B-D9BB-4BEC-961C-5B2313855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BC9AC33C-8AFD-48A2-BA5C-D013BCE81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9" y="241301"/>
            <a:ext cx="11519999" cy="501650"/>
          </a:xfrm>
        </p:spPr>
        <p:txBody>
          <a:bodyPr/>
          <a:lstStyle/>
          <a:p>
            <a:r>
              <a:rPr lang="en-GB" dirty="0"/>
              <a:t>Adding a new binary operator: </a:t>
            </a:r>
            <a:r>
              <a:rPr lang="en-GB" b="0" dirty="0"/>
              <a:t>A pipe operator (|&gt;)</a:t>
            </a:r>
            <a:endParaRPr lang="en-NL" b="0" dirty="0"/>
          </a:p>
        </p:txBody>
      </p:sp>
    </p:spTree>
    <p:extLst>
      <p:ext uri="{BB962C8B-B14F-4D97-AF65-F5344CB8AC3E}">
        <p14:creationId xmlns:p14="http://schemas.microsoft.com/office/powerpoint/2010/main" val="10440753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A7D260-EE42-45E3-BC62-BA5625A01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F1B188E-ABAA-41CE-8492-5CA9A69E3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688" y="1643918"/>
            <a:ext cx="10769599" cy="349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663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53F2C7-CD21-416D-842A-A9B9C7B4E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7E64B3F-5988-43DF-A631-20E708256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804628"/>
            <a:ext cx="12192000" cy="324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661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31C96B7-7BE9-4201-98DC-0BE722EC24E0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3575289"/>
            <a:ext cx="11520000" cy="3108961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nl-NL" sz="2800" dirty="0" err="1">
                <a:solidFill>
                  <a:schemeClr val="bg1">
                    <a:lumMod val="95000"/>
                  </a:schemeClr>
                </a:solidFill>
              </a:rPr>
              <a:t>Pypethon</a:t>
            </a:r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 3.9.9 </a:t>
            </a:r>
          </a:p>
          <a:p>
            <a:pPr>
              <a:spcBef>
                <a:spcPts val="600"/>
              </a:spcBef>
            </a:pPr>
            <a:r>
              <a:rPr lang="nl-NL" sz="2800" b="1" dirty="0">
                <a:solidFill>
                  <a:schemeClr val="accent6"/>
                </a:solidFill>
              </a:rPr>
              <a:t>&gt;&gt;&gt;</a:t>
            </a:r>
            <a:r>
              <a:rPr lang="nl-NL" sz="28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sz="2800" dirty="0" err="1">
                <a:solidFill>
                  <a:schemeClr val="accent2"/>
                </a:solidFill>
              </a:rPr>
              <a:t>def</a:t>
            </a:r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 double(</a:t>
            </a:r>
            <a:r>
              <a:rPr lang="nl-NL" sz="2800" dirty="0" err="1">
                <a:solidFill>
                  <a:schemeClr val="bg1">
                    <a:lumMod val="95000"/>
                  </a:schemeClr>
                </a:solidFill>
              </a:rPr>
              <a:t>number</a:t>
            </a:r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): </a:t>
            </a:r>
          </a:p>
          <a:p>
            <a:r>
              <a:rPr lang="nl-NL" sz="2800" dirty="0">
                <a:solidFill>
                  <a:schemeClr val="accent6"/>
                </a:solidFill>
              </a:rPr>
              <a:t>... </a:t>
            </a:r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nl-NL" sz="2800" dirty="0">
                <a:solidFill>
                  <a:schemeClr val="accent2"/>
                </a:solidFill>
              </a:rPr>
              <a:t>return</a:t>
            </a:r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sz="2800" dirty="0" err="1">
                <a:solidFill>
                  <a:schemeClr val="bg1">
                    <a:lumMod val="95000"/>
                  </a:schemeClr>
                </a:solidFill>
              </a:rPr>
              <a:t>number</a:t>
            </a:r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 * 2</a:t>
            </a:r>
          </a:p>
          <a:p>
            <a:pPr>
              <a:spcBef>
                <a:spcPts val="1200"/>
              </a:spcBef>
            </a:pPr>
            <a:r>
              <a:rPr lang="nl-NL" sz="2800" b="1" dirty="0">
                <a:solidFill>
                  <a:schemeClr val="accent6"/>
                </a:solidFill>
              </a:rPr>
              <a:t>&gt;&gt;&gt;</a:t>
            </a:r>
            <a:r>
              <a:rPr lang="nl-NL" sz="28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1 |&gt; double |&gt; double |&gt; double |&gt; double</a:t>
            </a:r>
          </a:p>
          <a:p>
            <a:r>
              <a:rPr lang="en-GB" sz="2800" dirty="0"/>
              <a:t>16</a:t>
            </a:r>
            <a:endParaRPr lang="en-NL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0396F0-81E8-47BD-B1C2-A48668BBA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Let's compile and run it!</a:t>
            </a:r>
            <a:endParaRPr lang="en-NL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C46326-F0FE-49B6-8989-6084F65C66AA}"/>
              </a:ext>
            </a:extLst>
          </p:cNvPr>
          <p:cNvGrpSpPr/>
          <p:nvPr/>
        </p:nvGrpSpPr>
        <p:grpSpPr>
          <a:xfrm>
            <a:off x="191433" y="1256938"/>
            <a:ext cx="8431274" cy="1569716"/>
            <a:chOff x="259799" y="4804412"/>
            <a:chExt cx="8431274" cy="1569716"/>
          </a:xfrm>
        </p:grpSpPr>
        <p:sp>
          <p:nvSpPr>
            <p:cNvPr id="6" name="Content Placeholder 5">
              <a:extLst>
                <a:ext uri="{FF2B5EF4-FFF2-40B4-BE49-F238E27FC236}">
                  <a16:creationId xmlns:a16="http://schemas.microsoft.com/office/drawing/2014/main" id="{FB250080-7D86-4DAE-85EB-B8F3E227957F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4804412"/>
              <a:ext cx="6633673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$ </a:t>
              </a:r>
              <a:r>
                <a:rPr lang="en-GB" sz="2400" dirty="0"/>
                <a:t>make -j2</a:t>
              </a:r>
              <a:endParaRPr lang="en-NL" sz="2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D643D8-F211-43A8-99B6-EBBE9BA9A3CD}"/>
                </a:ext>
              </a:extLst>
            </p:cNvPr>
            <p:cNvSpPr txBox="1"/>
            <p:nvPr/>
          </p:nvSpPr>
          <p:spPr>
            <a:xfrm>
              <a:off x="259799" y="4881254"/>
              <a:ext cx="17716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Linux/Mac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  <p:sp>
          <p:nvSpPr>
            <p:cNvPr id="8" name="Content Placeholder 5">
              <a:extLst>
                <a:ext uri="{FF2B5EF4-FFF2-40B4-BE49-F238E27FC236}">
                  <a16:creationId xmlns:a16="http://schemas.microsoft.com/office/drawing/2014/main" id="{296EDFBC-1CCA-45B9-A229-408B87ADBBF1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5721350"/>
              <a:ext cx="6633673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&gt; </a:t>
              </a:r>
              <a:r>
                <a:rPr lang="en-GB" sz="2400" dirty="0" err="1"/>
                <a:t>PCbuild</a:t>
              </a:r>
              <a:r>
                <a:rPr lang="en-GB" sz="2400" dirty="0"/>
                <a:t>\build.bat -d -p x64</a:t>
              </a:r>
              <a:endParaRPr lang="en-NL" sz="24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29F442-2DAA-4E9E-B3A7-2B9EED530E63}"/>
                </a:ext>
              </a:extLst>
            </p:cNvPr>
            <p:cNvSpPr txBox="1"/>
            <p:nvPr/>
          </p:nvSpPr>
          <p:spPr>
            <a:xfrm>
              <a:off x="259799" y="5786129"/>
              <a:ext cx="15826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Windows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</p:grpSp>
      <p:pic>
        <p:nvPicPr>
          <p:cNvPr id="13" name="Picture 12" descr="Diagram, text&#10;&#10;Description automatically generated">
            <a:extLst>
              <a:ext uri="{FF2B5EF4-FFF2-40B4-BE49-F238E27FC236}">
                <a16:creationId xmlns:a16="http://schemas.microsoft.com/office/drawing/2014/main" id="{AFF5ACE0-7BC7-4B14-A6BD-EF274DA92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885" y="452836"/>
            <a:ext cx="2640060" cy="23012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61E11DD-EB49-4E1C-B75A-27880C32403D}"/>
              </a:ext>
            </a:extLst>
          </p:cNvPr>
          <p:cNvSpPr txBox="1"/>
          <p:nvPr/>
        </p:nvSpPr>
        <p:spPr>
          <a:xfrm>
            <a:off x="9217800" y="2787296"/>
            <a:ext cx="23522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L" dirty="0">
                <a:hlinkClick r:id="rId3"/>
              </a:rPr>
              <a:t>https://xkcd.com/303/</a:t>
            </a:r>
            <a:endParaRPr lang="en-GB" dirty="0"/>
          </a:p>
          <a:p>
            <a:pPr algn="ctr"/>
            <a:r>
              <a:rPr lang="nl-NL" dirty="0"/>
              <a:t>CC BY-NC 2.5</a:t>
            </a:r>
          </a:p>
        </p:txBody>
      </p:sp>
    </p:spTree>
    <p:extLst>
      <p:ext uri="{BB962C8B-B14F-4D97-AF65-F5344CB8AC3E}">
        <p14:creationId xmlns:p14="http://schemas.microsoft.com/office/powerpoint/2010/main" val="38332367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EC135-2636-43B7-BFC8-3DD1B5F54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 &amp; Remarks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F30DA9-9935-4C2F-BA7F-6960C1B5F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1242345"/>
            <a:ext cx="11520000" cy="5148263"/>
          </a:xfrm>
        </p:spPr>
        <p:txBody>
          <a:bodyPr/>
          <a:lstStyle/>
          <a:p>
            <a:pPr>
              <a:spcBef>
                <a:spcPts val="4200"/>
              </a:spcBef>
            </a:pPr>
            <a:r>
              <a:rPr lang="en-GB" sz="3600" dirty="0"/>
              <a:t>We've seen a lot of </a:t>
            </a:r>
            <a:r>
              <a:rPr lang="en-GB" sz="3600" dirty="0" err="1"/>
              <a:t>CPython</a:t>
            </a:r>
            <a:r>
              <a:rPr lang="en-GB" sz="3600" dirty="0"/>
              <a:t> Internals in a short time</a:t>
            </a:r>
          </a:p>
          <a:p>
            <a:pPr>
              <a:spcBef>
                <a:spcPts val="5400"/>
              </a:spcBef>
            </a:pPr>
            <a:r>
              <a:rPr lang="en-GB" sz="3600" dirty="0"/>
              <a:t>Source code &amp; slides are available online:</a:t>
            </a:r>
          </a:p>
          <a:p>
            <a:pPr lvl="1">
              <a:spcBef>
                <a:spcPts val="1200"/>
              </a:spcBef>
            </a:pPr>
            <a:r>
              <a:rPr lang="en-GB" sz="3600" b="1" dirty="0">
                <a:hlinkClick r:id="rId2"/>
              </a:rPr>
              <a:t>https://github.com/SebastiaanZ/pypethon</a:t>
            </a:r>
            <a:endParaRPr lang="en-GB" sz="3600" b="1" dirty="0"/>
          </a:p>
          <a:p>
            <a:pPr>
              <a:spcBef>
                <a:spcPts val="5400"/>
              </a:spcBef>
            </a:pPr>
            <a:r>
              <a:rPr lang="en-GB" sz="4000" dirty="0"/>
              <a:t>If you get weird errors, try "clean" before giving up:</a:t>
            </a:r>
          </a:p>
          <a:p>
            <a:pPr lvl="1">
              <a:spcBef>
                <a:spcPts val="2400"/>
              </a:spcBef>
            </a:pPr>
            <a:r>
              <a:rPr lang="en-GB" sz="3600" dirty="0"/>
              <a:t>Run</a:t>
            </a:r>
            <a:r>
              <a:rPr lang="en-GB" sz="3600" b="1" dirty="0"/>
              <a:t> make clean </a:t>
            </a:r>
            <a:r>
              <a:rPr lang="en-GB" sz="3600" dirty="0"/>
              <a:t>or </a:t>
            </a:r>
            <a:r>
              <a:rPr lang="en-GB" sz="3600" b="1" dirty="0" err="1"/>
              <a:t>PCBuild</a:t>
            </a:r>
            <a:r>
              <a:rPr lang="en-GB" sz="3600" b="1" dirty="0"/>
              <a:t>\build.bat -t </a:t>
            </a:r>
            <a:r>
              <a:rPr lang="en-GB" sz="3600" b="1" dirty="0" err="1"/>
              <a:t>CleanAll</a:t>
            </a:r>
            <a:endParaRPr lang="en-GB" sz="3600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ED278C-7EB7-4D33-B59E-95761EDA3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507836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726DF-AEFD-4486-9214-BCBD499C7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454589"/>
            <a:ext cx="11520000" cy="577850"/>
          </a:xfrm>
        </p:spPr>
        <p:txBody>
          <a:bodyPr/>
          <a:lstStyle/>
          <a:p>
            <a:pPr algn="ctr"/>
            <a:r>
              <a:rPr lang="en-GB" sz="5400" dirty="0"/>
              <a:t>Before we go...</a:t>
            </a:r>
            <a:endParaRPr lang="en-NL" sz="5400" dirty="0"/>
          </a:p>
        </p:txBody>
      </p:sp>
      <p:pic>
        <p:nvPicPr>
          <p:cNvPr id="6" name="Content Placeholder 5" descr="Logo&#10;&#10;Description automatically generated">
            <a:extLst>
              <a:ext uri="{FF2B5EF4-FFF2-40B4-BE49-F238E27FC236}">
                <a16:creationId xmlns:a16="http://schemas.microsoft.com/office/drawing/2014/main" id="{82190005-1963-485B-88F8-74820F53F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72671"/>
            <a:ext cx="11518900" cy="383963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19FFEA-649C-4F83-87BD-AF365EC38E00}"/>
              </a:ext>
            </a:extLst>
          </p:cNvPr>
          <p:cNvSpPr txBox="1"/>
          <p:nvPr/>
        </p:nvSpPr>
        <p:spPr>
          <a:xfrm>
            <a:off x="3047450" y="5723433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sz="4400" b="1" dirty="0">
                <a:solidFill>
                  <a:srgbClr val="0070C0"/>
                </a:solidFill>
              </a:rPr>
              <a:t>https://europython.eu</a:t>
            </a:r>
            <a:endParaRPr lang="en-NL" sz="4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8180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77DD53C-C5F1-43C0-9CE5-81C342ABE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725" y="232846"/>
            <a:ext cx="1521737" cy="1521736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AE2B5174-F1A5-45D7-AD9D-226C121055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738" y="378863"/>
            <a:ext cx="11239500" cy="927789"/>
          </a:xfrm>
        </p:spPr>
        <p:txBody>
          <a:bodyPr/>
          <a:lstStyle/>
          <a:p>
            <a:pPr algn="l"/>
            <a:r>
              <a:rPr lang="en-GB" sz="4800" dirty="0"/>
              <a:t>Demystifying Python’s Internals</a:t>
            </a:r>
            <a:endParaRPr lang="en-NL" sz="4800" dirty="0"/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D164FFC1-1963-45BD-9967-17521F9FA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6250" y="1212397"/>
            <a:ext cx="11315700" cy="710512"/>
          </a:xfrm>
        </p:spPr>
        <p:txBody>
          <a:bodyPr>
            <a:normAutofit/>
          </a:bodyPr>
          <a:lstStyle/>
          <a:p>
            <a:pPr algn="l"/>
            <a:r>
              <a:rPr lang="en-GB" sz="3200" dirty="0"/>
              <a:t>Diving into </a:t>
            </a:r>
            <a:r>
              <a:rPr lang="en-GB" sz="3200" dirty="0" err="1"/>
              <a:t>CPython</a:t>
            </a:r>
            <a:r>
              <a:rPr lang="en-GB" sz="3200" dirty="0"/>
              <a:t> by implementing a pipe operator</a:t>
            </a:r>
            <a:endParaRPr lang="en-NL" sz="3200" dirty="0"/>
          </a:p>
        </p:txBody>
      </p:sp>
      <p:sp>
        <p:nvSpPr>
          <p:cNvPr id="15" name="Subtitle 13">
            <a:extLst>
              <a:ext uri="{FF2B5EF4-FFF2-40B4-BE49-F238E27FC236}">
                <a16:creationId xmlns:a16="http://schemas.microsoft.com/office/drawing/2014/main" id="{67DD901C-0243-4BE2-A011-012F3888FE8D}"/>
              </a:ext>
            </a:extLst>
          </p:cNvPr>
          <p:cNvSpPr txBox="1">
            <a:spLocks/>
          </p:cNvSpPr>
          <p:nvPr/>
        </p:nvSpPr>
        <p:spPr>
          <a:xfrm>
            <a:off x="476250" y="2215573"/>
            <a:ext cx="11315700" cy="710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4000" b="1" dirty="0"/>
              <a:t>Sebastiaan Zeeff @ </a:t>
            </a:r>
            <a:r>
              <a:rPr lang="en-GB" sz="4000" dirty="0" err="1"/>
              <a:t>PyCon</a:t>
            </a:r>
            <a:r>
              <a:rPr lang="en-GB" sz="4000" dirty="0"/>
              <a:t> DE &amp; </a:t>
            </a:r>
            <a:r>
              <a:rPr lang="en-GB" sz="4000" dirty="0" err="1"/>
              <a:t>PyData</a:t>
            </a:r>
            <a:r>
              <a:rPr lang="en-GB" sz="4000" dirty="0"/>
              <a:t> Berlin 2022</a:t>
            </a:r>
            <a:endParaRPr lang="en-NL" sz="4000" dirty="0"/>
          </a:p>
          <a:p>
            <a:pPr algn="l"/>
            <a:endParaRPr lang="en-GB" sz="4400" b="1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892D886-7C9F-4EEE-8FBA-10526B2708A9}"/>
              </a:ext>
            </a:extLst>
          </p:cNvPr>
          <p:cNvSpPr txBox="1">
            <a:spLocks/>
          </p:cNvSpPr>
          <p:nvPr/>
        </p:nvSpPr>
        <p:spPr>
          <a:xfrm>
            <a:off x="439738" y="3193650"/>
            <a:ext cx="11416262" cy="2057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400"/>
              </a:spcBef>
            </a:pPr>
            <a:r>
              <a:rPr lang="en-GB" sz="2800" b="1" dirty="0"/>
              <a:t>Get in touch with me:</a:t>
            </a:r>
          </a:p>
          <a:p>
            <a:pPr marL="457200" indent="-457200" algn="l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LinkedIn: </a:t>
            </a:r>
            <a:r>
              <a:rPr lang="en-GB" sz="2800" dirty="0">
                <a:hlinkClick r:id="rId3"/>
              </a:rPr>
              <a:t>https://www.linkedin.com/in/sebastiaanzeeff/</a:t>
            </a:r>
            <a:r>
              <a:rPr lang="en-GB" sz="2800" dirty="0"/>
              <a:t> </a:t>
            </a:r>
          </a:p>
          <a:p>
            <a:pPr marL="457200" indent="-457200" algn="l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Python Discord: </a:t>
            </a:r>
            <a:r>
              <a:rPr lang="en-GB" sz="2800" dirty="0">
                <a:hlinkClick r:id="rId4"/>
              </a:rPr>
              <a:t>https://discord.com/invite/python</a:t>
            </a:r>
            <a:r>
              <a:rPr lang="en-GB" sz="2800" dirty="0"/>
              <a:t>  (Sebastiaan#0008)</a:t>
            </a:r>
          </a:p>
          <a:p>
            <a:pPr marL="457200" indent="-457200" algn="l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Twitter: </a:t>
            </a:r>
            <a:r>
              <a:rPr lang="en-GB" sz="2800" dirty="0">
                <a:hlinkClick r:id="rId5"/>
              </a:rPr>
              <a:t>https://twitter.com/SebastiaanZeeff</a:t>
            </a:r>
            <a:r>
              <a:rPr lang="en-GB" sz="2800" dirty="0"/>
              <a:t>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733843-2C3C-4540-89F2-98D896980986}"/>
              </a:ext>
            </a:extLst>
          </p:cNvPr>
          <p:cNvGrpSpPr/>
          <p:nvPr/>
        </p:nvGrpSpPr>
        <p:grpSpPr>
          <a:xfrm>
            <a:off x="749752" y="5654471"/>
            <a:ext cx="10692497" cy="770598"/>
            <a:chOff x="730494" y="5372458"/>
            <a:chExt cx="10692497" cy="770598"/>
          </a:xfrm>
        </p:grpSpPr>
        <p:pic>
          <p:nvPicPr>
            <p:cNvPr id="7" name="Picture 6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E9BF6CB9-D418-48E9-B43D-A28A94AAC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0494" y="5444008"/>
              <a:ext cx="2247834" cy="699048"/>
            </a:xfrm>
            <a:prstGeom prst="rect">
              <a:avLst/>
            </a:prstGeom>
          </p:spPr>
        </p:pic>
        <p:pic>
          <p:nvPicPr>
            <p:cNvPr id="8" name="Picture 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64E318D5-F188-49FA-95BF-CE57AE5EF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48564" y="5372459"/>
              <a:ext cx="2247833" cy="755131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1287797-5D99-45FB-AE7C-D5DE15B03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21971" y="5413091"/>
              <a:ext cx="2282950" cy="673870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B012853-3874-47D9-9D85-F098304B68F5}"/>
                </a:ext>
              </a:extLst>
            </p:cNvPr>
            <p:cNvGrpSpPr/>
            <p:nvPr/>
          </p:nvGrpSpPr>
          <p:grpSpPr>
            <a:xfrm>
              <a:off x="9157598" y="5372458"/>
              <a:ext cx="2265393" cy="755131"/>
              <a:chOff x="6275202" y="1994137"/>
              <a:chExt cx="4716648" cy="1572216"/>
            </a:xfrm>
          </p:grpSpPr>
          <p:pic>
            <p:nvPicPr>
              <p:cNvPr id="12" name="Picture 11" descr="Logo&#10;&#10;Description automatically generated">
                <a:extLst>
                  <a:ext uri="{FF2B5EF4-FFF2-40B4-BE49-F238E27FC236}">
                    <a16:creationId xmlns:a16="http://schemas.microsoft.com/office/drawing/2014/main" id="{79A802E4-BC5E-4AFB-A90D-E05721E313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75202" y="1994137"/>
                <a:ext cx="4716648" cy="1572216"/>
              </a:xfrm>
              <a:prstGeom prst="rect">
                <a:avLst/>
              </a:prstGeom>
            </p:spPr>
          </p:pic>
          <p:pic>
            <p:nvPicPr>
              <p:cNvPr id="16" name="Picture 15" descr="Icon&#10;&#10;Description automatically generated with low confidence">
                <a:extLst>
                  <a:ext uri="{FF2B5EF4-FFF2-40B4-BE49-F238E27FC236}">
                    <a16:creationId xmlns:a16="http://schemas.microsoft.com/office/drawing/2014/main" id="{679A5F32-1C98-4DB4-A75F-5FA826DDC2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1877" y="2293584"/>
                <a:ext cx="973323" cy="973323"/>
              </a:xfrm>
              <a:prstGeom prst="rect">
                <a:avLst/>
              </a:prstGeom>
            </p:spPr>
          </p:pic>
        </p:grpSp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51015960-C1E5-407F-B495-75DA9EE112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436710" y="2918285"/>
            <a:ext cx="2333002" cy="233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3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099 0.01181 L -0.0099 0.01181 L -0.07175 -0.00092 C -0.08125 -0.00278 -0.09089 -0.00324 -0.1004 -0.00509 C -0.11068 -0.00741 -0.12097 -0.01134 -0.13125 -0.01366 C -0.14662 -0.0169 -0.19909 -0.01782 -0.2004 -0.01782 C -0.21263 -0.02037 -0.20756 -0.01852 -0.21576 -0.02199 L 0.08541 0.46019 L 0.08541 0.4625 " pathEditMode="relative" ptsTypes="AAAAAAAAA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BB3AA8-3E3E-432C-B1AA-4A8F0EC7F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CF6708-765E-465E-BADF-00BF8EAD4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017" y="1215648"/>
            <a:ext cx="11520000" cy="4904495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4800"/>
              </a:spcBef>
            </a:pPr>
            <a:r>
              <a:rPr lang="en-GB" dirty="0"/>
              <a:t>Old bytecode will no longer work, as opcodes have changed.</a:t>
            </a:r>
          </a:p>
          <a:p>
            <a:pPr>
              <a:spcBef>
                <a:spcPts val="4800"/>
              </a:spcBef>
            </a:pPr>
            <a:r>
              <a:rPr lang="en-GB" dirty="0"/>
              <a:t>To force recompilation, you can increase the "MAGIC_NUMBER"</a:t>
            </a:r>
          </a:p>
          <a:p>
            <a:pPr lvl="1">
              <a:spcBef>
                <a:spcPts val="2400"/>
              </a:spcBef>
            </a:pPr>
            <a:r>
              <a:rPr lang="en-GB" sz="2800" dirty="0"/>
              <a:t>Relevant file: </a:t>
            </a:r>
            <a:r>
              <a:rPr lang="en-GB" sz="2800" b="1" dirty="0"/>
              <a:t>Lib/importlib/_bootstrap_external.py</a:t>
            </a:r>
          </a:p>
          <a:p>
            <a:pPr>
              <a:spcBef>
                <a:spcPts val="4800"/>
              </a:spcBef>
            </a:pPr>
            <a:r>
              <a:rPr lang="en-GB" dirty="0"/>
              <a:t>You may also need to update "</a:t>
            </a:r>
            <a:r>
              <a:rPr lang="en-GB" dirty="0" err="1"/>
              <a:t>magic_values</a:t>
            </a:r>
            <a:r>
              <a:rPr lang="en-GB" dirty="0"/>
              <a:t>" in </a:t>
            </a:r>
            <a:r>
              <a:rPr lang="en-GB" b="1" dirty="0"/>
              <a:t>PC/</a:t>
            </a:r>
            <a:r>
              <a:rPr lang="en-GB" b="1" dirty="0" err="1"/>
              <a:t>Launcher.c</a:t>
            </a:r>
            <a:r>
              <a:rPr lang="en-GB" b="1" dirty="0"/>
              <a:t> </a:t>
            </a:r>
            <a:r>
              <a:rPr lang="en-GB" dirty="0"/>
              <a:t>to include the new value in the specified range.</a:t>
            </a:r>
          </a:p>
          <a:p>
            <a:pPr>
              <a:spcBef>
                <a:spcPts val="4800"/>
              </a:spcBef>
            </a:pPr>
            <a:r>
              <a:rPr lang="en-GB" dirty="0"/>
              <a:t>Run </a:t>
            </a:r>
            <a:r>
              <a:rPr lang="en-GB" b="1" dirty="0"/>
              <a:t>make regen-</a:t>
            </a:r>
            <a:r>
              <a:rPr lang="en-GB" b="1" dirty="0" err="1"/>
              <a:t>importlib</a:t>
            </a:r>
            <a:r>
              <a:rPr lang="en-GB" b="1" dirty="0"/>
              <a:t> </a:t>
            </a:r>
            <a:r>
              <a:rPr lang="en-GB" dirty="0"/>
              <a:t>or </a:t>
            </a:r>
            <a:r>
              <a:rPr lang="en-GB" b="1" dirty="0" err="1"/>
              <a:t>PCBuild</a:t>
            </a:r>
            <a:r>
              <a:rPr lang="en-GB" b="1" dirty="0"/>
              <a:t>\build.bat --regen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0758E03-C8DD-4408-8464-26F3D1858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Addendum: What about existing .</a:t>
            </a:r>
            <a:r>
              <a:rPr lang="en-GB" dirty="0" err="1"/>
              <a:t>pyc</a:t>
            </a:r>
            <a:r>
              <a:rPr lang="en-GB" dirty="0"/>
              <a:t> files?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9847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1C38B32-BCB0-48A7-81BF-B3D27F56280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14300" y="933450"/>
            <a:ext cx="11963400" cy="3489326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Autofit/>
          </a:bodyPr>
          <a:lstStyle/>
          <a:p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EB7321"/>
                </a:solidFill>
              </a:rPr>
              <a:t>def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(number):</a:t>
            </a:r>
          </a:p>
          <a:p>
            <a:r>
              <a:rPr lang="en-GB" sz="2600" b="1" dirty="0">
                <a:solidFill>
                  <a:schemeClr val="accent6"/>
                </a:solidFill>
              </a:rPr>
              <a:t>...     </a:t>
            </a:r>
            <a:r>
              <a:rPr lang="en-GB" sz="2600" dirty="0">
                <a:solidFill>
                  <a:srgbClr val="EB7321"/>
                </a:solidFill>
              </a:rPr>
              <a:t>return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number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*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00B0F0"/>
                </a:solidFill>
              </a:rPr>
              <a:t>2</a:t>
            </a:r>
          </a:p>
          <a:p>
            <a:pPr>
              <a:spcBef>
                <a:spcPts val="2000"/>
              </a:spcBef>
            </a:pPr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00B0F0"/>
                </a:solidFill>
              </a:rPr>
              <a:t>1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|&gt;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  </a:t>
            </a:r>
            <a:r>
              <a:rPr lang="en-GB" sz="2600" dirty="0">
                <a:solidFill>
                  <a:srgbClr val="CFCFCF"/>
                </a:solidFill>
              </a:rPr>
              <a:t># double(1)</a:t>
            </a:r>
          </a:p>
          <a:p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2</a:t>
            </a:r>
          </a:p>
          <a:p>
            <a:pPr>
              <a:spcBef>
                <a:spcPts val="2000"/>
              </a:spcBef>
            </a:pPr>
            <a:r>
              <a:rPr lang="en-GB" sz="2600" b="1" dirty="0">
                <a:solidFill>
                  <a:schemeClr val="accent6"/>
                </a:solidFill>
              </a:rPr>
              <a:t>&gt;&gt;&gt;</a:t>
            </a: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F167B-D9BB-4BEC-961C-5B2313855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BC9AC33C-8AFD-48A2-BA5C-D013BCE81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9" y="241301"/>
            <a:ext cx="11519999" cy="501650"/>
          </a:xfrm>
        </p:spPr>
        <p:txBody>
          <a:bodyPr/>
          <a:lstStyle/>
          <a:p>
            <a:r>
              <a:rPr lang="en-GB" dirty="0"/>
              <a:t>Adding a new binary operator: </a:t>
            </a:r>
            <a:r>
              <a:rPr lang="en-GB" b="0" dirty="0"/>
              <a:t>A pipe operator (|&gt;)</a:t>
            </a:r>
            <a:endParaRPr lang="en-NL" b="0" dirty="0"/>
          </a:p>
        </p:txBody>
      </p:sp>
    </p:spTree>
    <p:extLst>
      <p:ext uri="{BB962C8B-B14F-4D97-AF65-F5344CB8AC3E}">
        <p14:creationId xmlns:p14="http://schemas.microsoft.com/office/powerpoint/2010/main" val="390071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1C38B32-BCB0-48A7-81BF-B3D27F56280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14300" y="933450"/>
            <a:ext cx="11963400" cy="3489326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Autofit/>
          </a:bodyPr>
          <a:lstStyle/>
          <a:p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EB7321"/>
                </a:solidFill>
              </a:rPr>
              <a:t>def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(number):</a:t>
            </a:r>
          </a:p>
          <a:p>
            <a:r>
              <a:rPr lang="en-GB" sz="2600" b="1" dirty="0">
                <a:solidFill>
                  <a:schemeClr val="accent6"/>
                </a:solidFill>
              </a:rPr>
              <a:t>...     </a:t>
            </a:r>
            <a:r>
              <a:rPr lang="en-GB" sz="2600" dirty="0">
                <a:solidFill>
                  <a:srgbClr val="EB7321"/>
                </a:solidFill>
              </a:rPr>
              <a:t>return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number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*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00B0F0"/>
                </a:solidFill>
              </a:rPr>
              <a:t>2</a:t>
            </a:r>
          </a:p>
          <a:p>
            <a:pPr>
              <a:spcBef>
                <a:spcPts val="2000"/>
              </a:spcBef>
            </a:pPr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00B0F0"/>
                </a:solidFill>
              </a:rPr>
              <a:t>1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|&gt;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  </a:t>
            </a:r>
            <a:r>
              <a:rPr lang="en-GB" sz="2600" dirty="0">
                <a:solidFill>
                  <a:srgbClr val="CFCFCF"/>
                </a:solidFill>
              </a:rPr>
              <a:t># double(1)</a:t>
            </a:r>
          </a:p>
          <a:p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2</a:t>
            </a:r>
          </a:p>
          <a:p>
            <a:pPr>
              <a:spcBef>
                <a:spcPts val="2000"/>
              </a:spcBef>
            </a:pPr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00B0F0"/>
                </a:solidFill>
              </a:rPr>
              <a:t>1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|&gt;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|&gt;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</a:t>
            </a:r>
            <a:r>
              <a:rPr lang="en-GB" sz="2600" dirty="0">
                <a:solidFill>
                  <a:schemeClr val="accent6"/>
                </a:solidFill>
              </a:rPr>
              <a:t>  </a:t>
            </a:r>
            <a:r>
              <a:rPr lang="en-GB" sz="2600" dirty="0">
                <a:solidFill>
                  <a:srgbClr val="CFCFCF"/>
                </a:solidFill>
              </a:rPr>
              <a:t># double(double(1))</a:t>
            </a:r>
          </a:p>
          <a:p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  <a:p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F167B-D9BB-4BEC-961C-5B2313855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BC9AC33C-8AFD-48A2-BA5C-D013BCE81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9" y="241301"/>
            <a:ext cx="11519999" cy="501650"/>
          </a:xfrm>
        </p:spPr>
        <p:txBody>
          <a:bodyPr/>
          <a:lstStyle/>
          <a:p>
            <a:r>
              <a:rPr lang="en-GB" dirty="0"/>
              <a:t>Adding a new binary operator: </a:t>
            </a:r>
            <a:r>
              <a:rPr lang="en-GB" b="0" dirty="0"/>
              <a:t>A pipe operator (|&gt;)</a:t>
            </a:r>
            <a:endParaRPr lang="en-NL" b="0" dirty="0"/>
          </a:p>
        </p:txBody>
      </p:sp>
    </p:spTree>
    <p:extLst>
      <p:ext uri="{BB962C8B-B14F-4D97-AF65-F5344CB8AC3E}">
        <p14:creationId xmlns:p14="http://schemas.microsoft.com/office/powerpoint/2010/main" val="1793629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1C38B32-BCB0-48A7-81BF-B3D27F56280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14300" y="933450"/>
            <a:ext cx="11963400" cy="3489326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Autofit/>
          </a:bodyPr>
          <a:lstStyle/>
          <a:p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EB7321"/>
                </a:solidFill>
              </a:rPr>
              <a:t>def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(number):</a:t>
            </a:r>
          </a:p>
          <a:p>
            <a:r>
              <a:rPr lang="en-GB" sz="2600" b="1" dirty="0">
                <a:solidFill>
                  <a:schemeClr val="accent6"/>
                </a:solidFill>
              </a:rPr>
              <a:t>...     </a:t>
            </a:r>
            <a:r>
              <a:rPr lang="en-GB" sz="2600" dirty="0">
                <a:solidFill>
                  <a:srgbClr val="EB7321"/>
                </a:solidFill>
              </a:rPr>
              <a:t>return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number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*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00B0F0"/>
                </a:solidFill>
              </a:rPr>
              <a:t>2</a:t>
            </a:r>
          </a:p>
          <a:p>
            <a:pPr>
              <a:spcBef>
                <a:spcPts val="2000"/>
              </a:spcBef>
            </a:pPr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00B0F0"/>
                </a:solidFill>
              </a:rPr>
              <a:t>1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|&gt;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  </a:t>
            </a:r>
            <a:r>
              <a:rPr lang="en-GB" sz="2600" dirty="0">
                <a:solidFill>
                  <a:srgbClr val="CFCFCF"/>
                </a:solidFill>
              </a:rPr>
              <a:t># double(1)</a:t>
            </a:r>
          </a:p>
          <a:p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2</a:t>
            </a:r>
          </a:p>
          <a:p>
            <a:pPr>
              <a:spcBef>
                <a:spcPts val="2000"/>
              </a:spcBef>
            </a:pPr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00B0F0"/>
                </a:solidFill>
              </a:rPr>
              <a:t>1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|&gt;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|&gt;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</a:t>
            </a:r>
            <a:r>
              <a:rPr lang="en-GB" sz="2600" dirty="0">
                <a:solidFill>
                  <a:schemeClr val="accent6"/>
                </a:solidFill>
              </a:rPr>
              <a:t>  </a:t>
            </a:r>
            <a:r>
              <a:rPr lang="en-GB" sz="2600" dirty="0">
                <a:solidFill>
                  <a:srgbClr val="CFCFCF"/>
                </a:solidFill>
              </a:rPr>
              <a:t># double(double(1))</a:t>
            </a:r>
          </a:p>
          <a:p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  <a:p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F167B-D9BB-4BEC-961C-5B2313855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9B56576-A66C-45DB-822A-43C66C9E6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4613275"/>
            <a:ext cx="11520000" cy="1876426"/>
          </a:xfrm>
        </p:spPr>
        <p:txBody>
          <a:bodyPr>
            <a:normAutofit/>
          </a:bodyPr>
          <a:lstStyle/>
          <a:p>
            <a:r>
              <a:rPr lang="en-GB" sz="2800" dirty="0"/>
              <a:t>Just to be clear: This operator is </a:t>
            </a:r>
            <a:r>
              <a:rPr lang="en-GB" sz="2800" b="1" u="sng" dirty="0"/>
              <a:t>not</a:t>
            </a:r>
            <a:r>
              <a:rPr lang="en-GB" sz="2800" dirty="0"/>
              <a:t> a part of Python.</a:t>
            </a:r>
          </a:p>
          <a:p>
            <a:pPr lvl="1"/>
            <a:r>
              <a:rPr lang="en-GB" i="1" dirty="0"/>
              <a:t>I don’t think there are any plans to add such an operator to Python.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I’ll keep the implementation simple: </a:t>
            </a:r>
            <a:r>
              <a:rPr lang="en-GB" sz="2800" b="1" dirty="0"/>
              <a:t>Feel free to try and extend it!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BC9AC33C-8AFD-48A2-BA5C-D013BCE81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9" y="241301"/>
            <a:ext cx="11519999" cy="501650"/>
          </a:xfrm>
        </p:spPr>
        <p:txBody>
          <a:bodyPr/>
          <a:lstStyle/>
          <a:p>
            <a:r>
              <a:rPr lang="en-GB" dirty="0"/>
              <a:t>Adding a new binary operator: </a:t>
            </a:r>
            <a:r>
              <a:rPr lang="en-GB" b="0" dirty="0"/>
              <a:t>A pipe operator (|&gt;)</a:t>
            </a:r>
            <a:endParaRPr lang="en-NL" b="0" dirty="0"/>
          </a:p>
        </p:txBody>
      </p:sp>
    </p:spTree>
    <p:extLst>
      <p:ext uri="{BB962C8B-B14F-4D97-AF65-F5344CB8AC3E}">
        <p14:creationId xmlns:p14="http://schemas.microsoft.com/office/powerpoint/2010/main" val="197069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1625</TotalTime>
  <Words>4350</Words>
  <Application>Microsoft Office PowerPoint</Application>
  <PresentationFormat>Breedbeeld</PresentationFormat>
  <Paragraphs>616</Paragraphs>
  <Slides>66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66</vt:i4>
      </vt:variant>
    </vt:vector>
  </HeadingPairs>
  <TitlesOfParts>
    <vt:vector size="70" baseType="lpstr">
      <vt:lpstr>Arial</vt:lpstr>
      <vt:lpstr>Calibri</vt:lpstr>
      <vt:lpstr>Fira Code</vt:lpstr>
      <vt:lpstr>Office Theme</vt:lpstr>
      <vt:lpstr>Demystifying Python’s Internals</vt:lpstr>
      <vt:lpstr>Sebastiaan Zeeff</vt:lpstr>
      <vt:lpstr>Talk Outline</vt:lpstr>
      <vt:lpstr>PowerPoint-presentatie</vt:lpstr>
      <vt:lpstr>From source code to execution</vt:lpstr>
      <vt:lpstr>Adding a new binary operator: A pipe operator (|&gt;)</vt:lpstr>
      <vt:lpstr>Adding a new binary operator: A pipe operator (|&gt;)</vt:lpstr>
      <vt:lpstr>Adding a new binary operator: A pipe operator (|&gt;)</vt:lpstr>
      <vt:lpstr>Adding a new binary operator: A pipe operator (|&gt;)</vt:lpstr>
      <vt:lpstr>Part I: From Source Code to Abstract Syntax Tree (AST)</vt:lpstr>
      <vt:lpstr>Tokenization: from raw text to a stream of tokens</vt:lpstr>
      <vt:lpstr>Tokenization: Add a token for the operator</vt:lpstr>
      <vt:lpstr>Part 1: Progress</vt:lpstr>
      <vt:lpstr>Python's Grammar &amp; the PEG Parser</vt:lpstr>
      <vt:lpstr>Python's Grammar &amp; the PEG Parser</vt:lpstr>
      <vt:lpstr>Python's Grammar &amp; the PEG Parser</vt:lpstr>
      <vt:lpstr>Python's Grammar &amp; the PEG Parser</vt:lpstr>
      <vt:lpstr>Python's Grammar &amp; the PEG Parser</vt:lpstr>
      <vt:lpstr>Python's Grammar &amp; the PEG Parser</vt:lpstr>
      <vt:lpstr>Python's Grammar &amp; the PEG Parser</vt:lpstr>
      <vt:lpstr>Python's Grammar &amp; the PEG Parser</vt:lpstr>
      <vt:lpstr>Implementing our new grammar rule</vt:lpstr>
      <vt:lpstr>Implementing our new grammar rule</vt:lpstr>
      <vt:lpstr>Implementing our new grammar rule</vt:lpstr>
      <vt:lpstr>Implementing our new grammar rule</vt:lpstr>
      <vt:lpstr>Implementing our new grammar rule</vt:lpstr>
      <vt:lpstr>Grammar Actions: from a match to an AST node</vt:lpstr>
      <vt:lpstr>Grammar Actions: from a match to an AST node</vt:lpstr>
      <vt:lpstr>Grammar Actions: from a match to an AST node</vt:lpstr>
      <vt:lpstr>Grammar Actions: from a match to an AST node</vt:lpstr>
      <vt:lpstr>Grammar Actions: from a match to an AST node</vt:lpstr>
      <vt:lpstr>Add a CallPipe AST Node</vt:lpstr>
      <vt:lpstr>Add a CallPipe AST Node</vt:lpstr>
      <vt:lpstr>Add a CallPipe AST Node</vt:lpstr>
      <vt:lpstr>Add a CallPipe AST Node</vt:lpstr>
      <vt:lpstr>Regenerate the parser based on the new grammar</vt:lpstr>
      <vt:lpstr>Part 1: Done</vt:lpstr>
      <vt:lpstr>Progress</vt:lpstr>
      <vt:lpstr>Part 2: From Abstract Syntax Tree to Magic (Execution)</vt:lpstr>
      <vt:lpstr>Compiling the AST into Bytecode</vt:lpstr>
      <vt:lpstr>PowerPoint-presentatie</vt:lpstr>
      <vt:lpstr>PowerPoint-presentatie</vt:lpstr>
      <vt:lpstr>Making the compiler use the new "opcode"</vt:lpstr>
      <vt:lpstr>Making the compiler use the new "opcode"</vt:lpstr>
      <vt:lpstr>Making the compiler use the new "opcode"</vt:lpstr>
      <vt:lpstr>Making the compiler use the new "opcode"</vt:lpstr>
      <vt:lpstr>Making the compiler use the new "opcode"</vt:lpstr>
      <vt:lpstr>Making the compiler use the new "opcode"</vt:lpstr>
      <vt:lpstr>Making the compiler use the new "opcode"</vt:lpstr>
      <vt:lpstr>Part 2: We've got Bytecode!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Let's compile and run it!</vt:lpstr>
      <vt:lpstr>Recap &amp; Remarks</vt:lpstr>
      <vt:lpstr>Before we go...</vt:lpstr>
      <vt:lpstr>Demystifying Python’s Internals</vt:lpstr>
      <vt:lpstr>Addendum: What about existing .pyc files?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Sebastiaan Zeeff</dc:creator>
  <cp:lastModifiedBy>Sebastiaan</cp:lastModifiedBy>
  <cp:revision>11</cp:revision>
  <dcterms:created xsi:type="dcterms:W3CDTF">2022-04-10T13:29:02Z</dcterms:created>
  <dcterms:modified xsi:type="dcterms:W3CDTF">2022-04-12T21:27:14Z</dcterms:modified>
</cp:coreProperties>
</file>